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</p:sldIdLst>
  <p:sldSz cx="18288000" cy="10287000"/>
  <p:notesSz cx="6858000" cy="9144000"/>
  <p:embeddedFontLst>
    <p:embeddedFont>
      <p:font typeface="Calibri" panose="020F0502020204030204" pitchFamily="34" charset="0"/>
      <p:regular r:id="rId29"/>
      <p:bold r:id="rId30"/>
      <p:italic r:id="rId31"/>
      <p:boldItalic r:id="rId32"/>
    </p:embeddedFont>
    <p:embeddedFont>
      <p:font typeface="Canva Sans" panose="02020500000000000000" charset="0"/>
      <p:regular r:id="rId33"/>
    </p:embeddedFont>
    <p:embeddedFont>
      <p:font typeface="Canva Sans Bold" panose="02020500000000000000" charset="0"/>
      <p:regular r:id="rId34"/>
    </p:embeddedFont>
    <p:embeddedFont>
      <p:font typeface="Canva Sans Italics" panose="02020500000000000000" charset="0"/>
      <p:regular r:id="rId35"/>
    </p:embeddedFont>
    <p:embeddedFont>
      <p:font typeface="DM Sans" panose="02020500000000000000" charset="0"/>
      <p:regular r:id="rId36"/>
    </p:embeddedFont>
    <p:embeddedFont>
      <p:font typeface="DM Sans Bold" panose="02020500000000000000" charset="0"/>
      <p:regular r:id="rId3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2" d="100"/>
          <a:sy n="72" d="100"/>
        </p:scale>
        <p:origin x="654" y="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sv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29.png"/><Relationship Id="rId7" Type="http://schemas.openxmlformats.org/officeDocument/2006/relationships/image" Target="../media/image1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10" Type="http://schemas.openxmlformats.org/officeDocument/2006/relationships/image" Target="../media/image34.svg"/><Relationship Id="rId4" Type="http://schemas.openxmlformats.org/officeDocument/2006/relationships/image" Target="../media/image30.png"/><Relationship Id="rId9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sv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34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7391064"/>
            <a:ext cx="18288000" cy="2885103"/>
            <a:chOff x="0" y="0"/>
            <a:chExt cx="4816593" cy="75986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759863"/>
            </a:xfrm>
            <a:custGeom>
              <a:avLst/>
              <a:gdLst/>
              <a:ahLst/>
              <a:cxnLst/>
              <a:rect l="l" t="t" r="r" b="b"/>
              <a:pathLst>
                <a:path w="4816592" h="759863">
                  <a:moveTo>
                    <a:pt x="0" y="0"/>
                  </a:moveTo>
                  <a:lnTo>
                    <a:pt x="4816592" y="0"/>
                  </a:lnTo>
                  <a:lnTo>
                    <a:pt x="4816592" y="759863"/>
                  </a:lnTo>
                  <a:lnTo>
                    <a:pt x="0" y="759863"/>
                  </a:lnTo>
                  <a:close/>
                </a:path>
              </a:pathLst>
            </a:custGeom>
            <a:solidFill>
              <a:srgbClr val="C9C4D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7979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885825" y="1028700"/>
            <a:ext cx="5482971" cy="8229600"/>
          </a:xfrm>
          <a:custGeom>
            <a:avLst/>
            <a:gdLst/>
            <a:ahLst/>
            <a:cxnLst/>
            <a:rect l="l" t="t" r="r" b="b"/>
            <a:pathLst>
              <a:path w="5482971" h="8229600">
                <a:moveTo>
                  <a:pt x="0" y="0"/>
                </a:moveTo>
                <a:lnTo>
                  <a:pt x="5482971" y="0"/>
                </a:lnTo>
                <a:lnTo>
                  <a:pt x="548297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3278" r="-63278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7588447" y="2908783"/>
            <a:ext cx="9670853" cy="1514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999"/>
              </a:lnSpc>
            </a:pPr>
            <a:r>
              <a:rPr lang="en-US" sz="9999">
                <a:solidFill>
                  <a:srgbClr val="FFFFFF"/>
                </a:solidFill>
                <a:latin typeface="DM Sans Bold"/>
              </a:rPr>
              <a:t>MITRE ENGAGE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556717" y="8739187"/>
            <a:ext cx="4702583" cy="563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19"/>
              </a:lnSpc>
            </a:pPr>
            <a:r>
              <a:rPr lang="en-US" sz="3299">
                <a:solidFill>
                  <a:srgbClr val="1B1617"/>
                </a:solidFill>
                <a:latin typeface="DM Sans"/>
              </a:rPr>
              <a:t>-ARUN ASHOK BADRI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4095284" y="4832833"/>
            <a:ext cx="3966822" cy="563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19"/>
              </a:lnSpc>
            </a:pPr>
            <a:r>
              <a:rPr lang="en-US" sz="3299">
                <a:solidFill>
                  <a:srgbClr val="D9D9D9"/>
                </a:solidFill>
                <a:latin typeface="DM Sans"/>
              </a:rPr>
              <a:t>&amp; HONEYPOTS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636072" y="1870190"/>
            <a:ext cx="7319562" cy="563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19"/>
              </a:lnSpc>
            </a:pPr>
            <a:r>
              <a:rPr lang="en-US" sz="3299">
                <a:solidFill>
                  <a:srgbClr val="D9D9D9"/>
                </a:solidFill>
                <a:latin typeface="DM Sans"/>
              </a:rPr>
              <a:t>INTERNSHIP REPORT For WEEK 8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34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2575680"/>
            <a:chOff x="0" y="0"/>
            <a:chExt cx="4816593" cy="67836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678368"/>
            </a:xfrm>
            <a:custGeom>
              <a:avLst/>
              <a:gdLst/>
              <a:ahLst/>
              <a:cxnLst/>
              <a:rect l="l" t="t" r="r" b="b"/>
              <a:pathLst>
                <a:path w="4816592" h="678368">
                  <a:moveTo>
                    <a:pt x="0" y="0"/>
                  </a:moveTo>
                  <a:lnTo>
                    <a:pt x="4816592" y="0"/>
                  </a:lnTo>
                  <a:lnTo>
                    <a:pt x="4816592" y="678368"/>
                  </a:lnTo>
                  <a:lnTo>
                    <a:pt x="0" y="678368"/>
                  </a:lnTo>
                  <a:close/>
                </a:path>
              </a:pathLst>
            </a:custGeom>
            <a:solidFill>
              <a:srgbClr val="C9C4D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7164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786245" y="2680455"/>
            <a:ext cx="13751149" cy="7471554"/>
          </a:xfrm>
          <a:custGeom>
            <a:avLst/>
            <a:gdLst/>
            <a:ahLst/>
            <a:cxnLst/>
            <a:rect l="l" t="t" r="r" b="b"/>
            <a:pathLst>
              <a:path w="13751149" h="7471554">
                <a:moveTo>
                  <a:pt x="0" y="0"/>
                </a:moveTo>
                <a:lnTo>
                  <a:pt x="13751149" y="0"/>
                </a:lnTo>
                <a:lnTo>
                  <a:pt x="13751149" y="7471554"/>
                </a:lnTo>
                <a:lnTo>
                  <a:pt x="0" y="74715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786245" y="624264"/>
            <a:ext cx="15342114" cy="11938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799"/>
              </a:lnSpc>
            </a:pPr>
            <a:r>
              <a:rPr lang="en-US" sz="6999">
                <a:solidFill>
                  <a:srgbClr val="000000"/>
                </a:solidFill>
                <a:latin typeface="DM Sans Bold"/>
              </a:rPr>
              <a:t>&gt; How to solve ??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903784" y="5076824"/>
            <a:ext cx="8774616" cy="5741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 dirty="0">
                <a:solidFill>
                  <a:srgbClr val="FFFFFF"/>
                </a:solidFill>
                <a:latin typeface="Canva Sans"/>
              </a:rPr>
              <a:t>comparison between edit and original</a:t>
            </a:r>
          </a:p>
        </p:txBody>
      </p:sp>
      <p:sp>
        <p:nvSpPr>
          <p:cNvPr id="8" name="AutoShape 8"/>
          <p:cNvSpPr/>
          <p:nvPr/>
        </p:nvSpPr>
        <p:spPr>
          <a:xfrm flipV="1">
            <a:off x="11168847" y="5651020"/>
            <a:ext cx="2166154" cy="3285367"/>
          </a:xfrm>
          <a:prstGeom prst="line">
            <a:avLst/>
          </a:prstGeom>
          <a:ln w="38100" cap="flat">
            <a:solidFill>
              <a:srgbClr val="FA2424"/>
            </a:solidFill>
            <a:prstDash val="solid"/>
            <a:headEnd type="triangle" w="lg" len="med"/>
            <a:tailEnd type="none" w="sm" len="sm"/>
          </a:ln>
        </p:spPr>
      </p:sp>
      <p:sp>
        <p:nvSpPr>
          <p:cNvPr id="9" name="AutoShape 9"/>
          <p:cNvSpPr/>
          <p:nvPr/>
        </p:nvSpPr>
        <p:spPr>
          <a:xfrm flipV="1">
            <a:off x="4472569" y="5651021"/>
            <a:ext cx="8862431" cy="3298054"/>
          </a:xfrm>
          <a:prstGeom prst="line">
            <a:avLst/>
          </a:prstGeom>
          <a:ln w="38100" cap="flat">
            <a:solidFill>
              <a:srgbClr val="FA2424"/>
            </a:solidFill>
            <a:prstDash val="solid"/>
            <a:headEnd type="triangle" w="lg" len="med"/>
            <a:tailEnd type="none" w="sm" len="sm"/>
          </a:ln>
        </p:spPr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34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2575680"/>
            <a:chOff x="0" y="0"/>
            <a:chExt cx="4816593" cy="67836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678368"/>
            </a:xfrm>
            <a:custGeom>
              <a:avLst/>
              <a:gdLst/>
              <a:ahLst/>
              <a:cxnLst/>
              <a:rect l="l" t="t" r="r" b="b"/>
              <a:pathLst>
                <a:path w="4816592" h="678368">
                  <a:moveTo>
                    <a:pt x="0" y="0"/>
                  </a:moveTo>
                  <a:lnTo>
                    <a:pt x="4816592" y="0"/>
                  </a:lnTo>
                  <a:lnTo>
                    <a:pt x="4816592" y="678368"/>
                  </a:lnTo>
                  <a:lnTo>
                    <a:pt x="0" y="678368"/>
                  </a:lnTo>
                  <a:close/>
                </a:path>
              </a:pathLst>
            </a:custGeom>
            <a:solidFill>
              <a:srgbClr val="C9C4D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7164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718418" y="2143418"/>
            <a:ext cx="10514624" cy="5278834"/>
          </a:xfrm>
          <a:custGeom>
            <a:avLst/>
            <a:gdLst/>
            <a:ahLst/>
            <a:cxnLst/>
            <a:rect l="l" t="t" r="r" b="b"/>
            <a:pathLst>
              <a:path w="10514624" h="5278834">
                <a:moveTo>
                  <a:pt x="0" y="0"/>
                </a:moveTo>
                <a:lnTo>
                  <a:pt x="10514624" y="0"/>
                </a:lnTo>
                <a:lnTo>
                  <a:pt x="10514624" y="5278834"/>
                </a:lnTo>
                <a:lnTo>
                  <a:pt x="0" y="527883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61" b="-24831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718418" y="8147008"/>
            <a:ext cx="10514624" cy="1394254"/>
          </a:xfrm>
          <a:custGeom>
            <a:avLst/>
            <a:gdLst/>
            <a:ahLst/>
            <a:cxnLst/>
            <a:rect l="l" t="t" r="r" b="b"/>
            <a:pathLst>
              <a:path w="10514624" h="1394254">
                <a:moveTo>
                  <a:pt x="0" y="0"/>
                </a:moveTo>
                <a:lnTo>
                  <a:pt x="10514624" y="0"/>
                </a:lnTo>
                <a:lnTo>
                  <a:pt x="10514624" y="1394254"/>
                </a:lnTo>
                <a:lnTo>
                  <a:pt x="0" y="139425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2038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786245" y="624264"/>
            <a:ext cx="15342114" cy="11938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799"/>
              </a:lnSpc>
            </a:pPr>
            <a:r>
              <a:rPr lang="en-US" sz="6999">
                <a:solidFill>
                  <a:srgbClr val="000000"/>
                </a:solidFill>
                <a:latin typeface="DM Sans Bold"/>
              </a:rPr>
              <a:t>&gt; What next ??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34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2575680"/>
            <a:chOff x="0" y="0"/>
            <a:chExt cx="4816593" cy="67836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678368"/>
            </a:xfrm>
            <a:custGeom>
              <a:avLst/>
              <a:gdLst/>
              <a:ahLst/>
              <a:cxnLst/>
              <a:rect l="l" t="t" r="r" b="b"/>
              <a:pathLst>
                <a:path w="4816592" h="678368">
                  <a:moveTo>
                    <a:pt x="0" y="0"/>
                  </a:moveTo>
                  <a:lnTo>
                    <a:pt x="4816592" y="0"/>
                  </a:lnTo>
                  <a:lnTo>
                    <a:pt x="4816592" y="678368"/>
                  </a:lnTo>
                  <a:lnTo>
                    <a:pt x="0" y="678368"/>
                  </a:lnTo>
                  <a:close/>
                </a:path>
              </a:pathLst>
            </a:custGeom>
            <a:solidFill>
              <a:srgbClr val="C9C4D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7164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028700" y="3087563"/>
            <a:ext cx="8357769" cy="6508956"/>
          </a:xfrm>
          <a:custGeom>
            <a:avLst/>
            <a:gdLst/>
            <a:ahLst/>
            <a:cxnLst/>
            <a:rect l="l" t="t" r="r" b="b"/>
            <a:pathLst>
              <a:path w="8357769" h="6508956">
                <a:moveTo>
                  <a:pt x="0" y="0"/>
                </a:moveTo>
                <a:lnTo>
                  <a:pt x="8357769" y="0"/>
                </a:lnTo>
                <a:lnTo>
                  <a:pt x="8357769" y="6508956"/>
                </a:lnTo>
                <a:lnTo>
                  <a:pt x="0" y="65089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81" b="-10519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3503865" y="6044720"/>
            <a:ext cx="1428674" cy="651792"/>
          </a:xfrm>
          <a:custGeom>
            <a:avLst/>
            <a:gdLst/>
            <a:ahLst/>
            <a:cxnLst/>
            <a:rect l="l" t="t" r="r" b="b"/>
            <a:pathLst>
              <a:path w="1428674" h="651792">
                <a:moveTo>
                  <a:pt x="0" y="0"/>
                </a:moveTo>
                <a:lnTo>
                  <a:pt x="1428674" y="0"/>
                </a:lnTo>
                <a:lnTo>
                  <a:pt x="1428674" y="651792"/>
                </a:lnTo>
                <a:lnTo>
                  <a:pt x="0" y="6517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w="38100" cap="sq">
            <a:solidFill>
              <a:srgbClr val="FF3131"/>
            </a:solidFill>
            <a:prstDash val="solid"/>
            <a:miter/>
          </a:ln>
        </p:spPr>
      </p:sp>
      <p:sp>
        <p:nvSpPr>
          <p:cNvPr id="7" name="TextBox 7"/>
          <p:cNvSpPr txBox="1"/>
          <p:nvPr/>
        </p:nvSpPr>
        <p:spPr>
          <a:xfrm>
            <a:off x="786245" y="624264"/>
            <a:ext cx="15342114" cy="11938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799"/>
              </a:lnSpc>
            </a:pPr>
            <a:r>
              <a:rPr lang="en-US" sz="6999">
                <a:solidFill>
                  <a:srgbClr val="000000"/>
                </a:solidFill>
                <a:latin typeface="DM Sans Bold"/>
              </a:rPr>
              <a:t>&gt; What next ??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983650" y="5721188"/>
            <a:ext cx="6521627" cy="118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Verify the Container status</a:t>
            </a:r>
          </a:p>
          <a:p>
            <a:pPr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using dps.sh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34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2575680"/>
            <a:chOff x="0" y="0"/>
            <a:chExt cx="4816593" cy="67836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678368"/>
            </a:xfrm>
            <a:custGeom>
              <a:avLst/>
              <a:gdLst/>
              <a:ahLst/>
              <a:cxnLst/>
              <a:rect l="l" t="t" r="r" b="b"/>
              <a:pathLst>
                <a:path w="4816592" h="678368">
                  <a:moveTo>
                    <a:pt x="0" y="0"/>
                  </a:moveTo>
                  <a:lnTo>
                    <a:pt x="4816592" y="0"/>
                  </a:lnTo>
                  <a:lnTo>
                    <a:pt x="4816592" y="678368"/>
                  </a:lnTo>
                  <a:lnTo>
                    <a:pt x="0" y="678368"/>
                  </a:lnTo>
                  <a:close/>
                </a:path>
              </a:pathLst>
            </a:custGeom>
            <a:solidFill>
              <a:srgbClr val="C9C4D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7164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1037417" y="2704682"/>
            <a:ext cx="6408720" cy="7422147"/>
          </a:xfrm>
          <a:custGeom>
            <a:avLst/>
            <a:gdLst/>
            <a:ahLst/>
            <a:cxnLst/>
            <a:rect l="l" t="t" r="r" b="b"/>
            <a:pathLst>
              <a:path w="6408720" h="7422147">
                <a:moveTo>
                  <a:pt x="0" y="0"/>
                </a:moveTo>
                <a:lnTo>
                  <a:pt x="6408720" y="0"/>
                </a:lnTo>
                <a:lnTo>
                  <a:pt x="6408720" y="7422147"/>
                </a:lnTo>
                <a:lnTo>
                  <a:pt x="0" y="742214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2728613" y="7203187"/>
            <a:ext cx="896573" cy="409035"/>
          </a:xfrm>
          <a:custGeom>
            <a:avLst/>
            <a:gdLst/>
            <a:ahLst/>
            <a:cxnLst/>
            <a:rect l="l" t="t" r="r" b="b"/>
            <a:pathLst>
              <a:path w="896573" h="409035">
                <a:moveTo>
                  <a:pt x="0" y="0"/>
                </a:moveTo>
                <a:lnTo>
                  <a:pt x="896572" y="0"/>
                </a:lnTo>
                <a:lnTo>
                  <a:pt x="896572" y="409036"/>
                </a:lnTo>
                <a:lnTo>
                  <a:pt x="0" y="40903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w="38100" cap="sq">
            <a:solidFill>
              <a:srgbClr val="FA2424"/>
            </a:solidFill>
            <a:prstDash val="solid"/>
            <a:miter/>
          </a:ln>
        </p:spPr>
      </p:sp>
      <p:sp>
        <p:nvSpPr>
          <p:cNvPr id="7" name="TextBox 7"/>
          <p:cNvSpPr txBox="1"/>
          <p:nvPr/>
        </p:nvSpPr>
        <p:spPr>
          <a:xfrm>
            <a:off x="786245" y="624264"/>
            <a:ext cx="15342114" cy="11938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799"/>
              </a:lnSpc>
            </a:pPr>
            <a:r>
              <a:rPr lang="en-US" sz="6999">
                <a:solidFill>
                  <a:srgbClr val="000000"/>
                </a:solidFill>
                <a:latin typeface="DM Sans Bold"/>
              </a:rPr>
              <a:t>&gt; What next ??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3479865"/>
            <a:ext cx="9420649" cy="118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Go into the container fs using the command,</a:t>
            </a:r>
          </a:p>
          <a:p>
            <a:pPr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     docker exec -it cowrie /bin/bash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6317680"/>
            <a:ext cx="9420649" cy="1780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Verify that the honeyfs &amp; share directory need root permission to modify ==&gt; Host account</a:t>
            </a:r>
          </a:p>
        </p:txBody>
      </p:sp>
      <p:sp>
        <p:nvSpPr>
          <p:cNvPr id="10" name="Freeform 10"/>
          <p:cNvSpPr/>
          <p:nvPr/>
        </p:nvSpPr>
        <p:spPr>
          <a:xfrm>
            <a:off x="12728613" y="8563513"/>
            <a:ext cx="896573" cy="409035"/>
          </a:xfrm>
          <a:custGeom>
            <a:avLst/>
            <a:gdLst/>
            <a:ahLst/>
            <a:cxnLst/>
            <a:rect l="l" t="t" r="r" b="b"/>
            <a:pathLst>
              <a:path w="896573" h="409035">
                <a:moveTo>
                  <a:pt x="0" y="0"/>
                </a:moveTo>
                <a:lnTo>
                  <a:pt x="896572" y="0"/>
                </a:lnTo>
                <a:lnTo>
                  <a:pt x="896572" y="409036"/>
                </a:lnTo>
                <a:lnTo>
                  <a:pt x="0" y="40903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w="38100" cap="sq">
            <a:solidFill>
              <a:srgbClr val="FA2424"/>
            </a:solidFill>
            <a:prstDash val="solid"/>
            <a:miter/>
          </a:ln>
        </p:spPr>
      </p:sp>
      <p:sp>
        <p:nvSpPr>
          <p:cNvPr id="11" name="Freeform 11"/>
          <p:cNvSpPr/>
          <p:nvPr/>
        </p:nvSpPr>
        <p:spPr>
          <a:xfrm>
            <a:off x="15441816" y="7203187"/>
            <a:ext cx="896573" cy="409035"/>
          </a:xfrm>
          <a:custGeom>
            <a:avLst/>
            <a:gdLst/>
            <a:ahLst/>
            <a:cxnLst/>
            <a:rect l="l" t="t" r="r" b="b"/>
            <a:pathLst>
              <a:path w="896573" h="409035">
                <a:moveTo>
                  <a:pt x="0" y="0"/>
                </a:moveTo>
                <a:lnTo>
                  <a:pt x="896572" y="0"/>
                </a:lnTo>
                <a:lnTo>
                  <a:pt x="896572" y="409036"/>
                </a:lnTo>
                <a:lnTo>
                  <a:pt x="0" y="40903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w="38100" cap="sq">
            <a:solidFill>
              <a:srgbClr val="FA2424"/>
            </a:solidFill>
            <a:prstDash val="solid"/>
            <a:miter/>
          </a:ln>
        </p:spPr>
      </p:sp>
      <p:sp>
        <p:nvSpPr>
          <p:cNvPr id="12" name="Freeform 12"/>
          <p:cNvSpPr/>
          <p:nvPr/>
        </p:nvSpPr>
        <p:spPr>
          <a:xfrm>
            <a:off x="15441816" y="8563513"/>
            <a:ext cx="896573" cy="409035"/>
          </a:xfrm>
          <a:custGeom>
            <a:avLst/>
            <a:gdLst/>
            <a:ahLst/>
            <a:cxnLst/>
            <a:rect l="l" t="t" r="r" b="b"/>
            <a:pathLst>
              <a:path w="896573" h="409035">
                <a:moveTo>
                  <a:pt x="0" y="0"/>
                </a:moveTo>
                <a:lnTo>
                  <a:pt x="896572" y="0"/>
                </a:lnTo>
                <a:lnTo>
                  <a:pt x="896572" y="409036"/>
                </a:lnTo>
                <a:lnTo>
                  <a:pt x="0" y="40903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w="38100" cap="sq">
            <a:solidFill>
              <a:srgbClr val="FA2424"/>
            </a:solidFill>
            <a:prstDash val="solid"/>
            <a:miter/>
          </a:ln>
        </p:spPr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34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2575680"/>
            <a:chOff x="0" y="0"/>
            <a:chExt cx="4816593" cy="67836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678368"/>
            </a:xfrm>
            <a:custGeom>
              <a:avLst/>
              <a:gdLst/>
              <a:ahLst/>
              <a:cxnLst/>
              <a:rect l="l" t="t" r="r" b="b"/>
              <a:pathLst>
                <a:path w="4816592" h="678368">
                  <a:moveTo>
                    <a:pt x="0" y="0"/>
                  </a:moveTo>
                  <a:lnTo>
                    <a:pt x="4816592" y="0"/>
                  </a:lnTo>
                  <a:lnTo>
                    <a:pt x="4816592" y="678368"/>
                  </a:lnTo>
                  <a:lnTo>
                    <a:pt x="0" y="678368"/>
                  </a:lnTo>
                  <a:close/>
                </a:path>
              </a:pathLst>
            </a:custGeom>
            <a:solidFill>
              <a:srgbClr val="C9C4D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7164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028700" y="2769004"/>
            <a:ext cx="12463430" cy="7289931"/>
          </a:xfrm>
          <a:custGeom>
            <a:avLst/>
            <a:gdLst/>
            <a:ahLst/>
            <a:cxnLst/>
            <a:rect l="l" t="t" r="r" b="b"/>
            <a:pathLst>
              <a:path w="12463430" h="7289931">
                <a:moveTo>
                  <a:pt x="0" y="0"/>
                </a:moveTo>
                <a:lnTo>
                  <a:pt x="12463430" y="0"/>
                </a:lnTo>
                <a:lnTo>
                  <a:pt x="12463430" y="7289931"/>
                </a:lnTo>
                <a:lnTo>
                  <a:pt x="0" y="728993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209517" y="8007567"/>
            <a:ext cx="1953658" cy="891300"/>
          </a:xfrm>
          <a:custGeom>
            <a:avLst/>
            <a:gdLst/>
            <a:ahLst/>
            <a:cxnLst/>
            <a:rect l="l" t="t" r="r" b="b"/>
            <a:pathLst>
              <a:path w="1953658" h="891300">
                <a:moveTo>
                  <a:pt x="0" y="0"/>
                </a:moveTo>
                <a:lnTo>
                  <a:pt x="1953658" y="0"/>
                </a:lnTo>
                <a:lnTo>
                  <a:pt x="1953658" y="891300"/>
                </a:lnTo>
                <a:lnTo>
                  <a:pt x="0" y="8913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w="38100" cap="sq">
            <a:solidFill>
              <a:srgbClr val="000000"/>
            </a:solidFill>
            <a:prstDash val="lgDash"/>
            <a:miter/>
          </a:ln>
        </p:spPr>
      </p:sp>
      <p:sp>
        <p:nvSpPr>
          <p:cNvPr id="7" name="TextBox 7"/>
          <p:cNvSpPr txBox="1"/>
          <p:nvPr/>
        </p:nvSpPr>
        <p:spPr>
          <a:xfrm>
            <a:off x="786245" y="624264"/>
            <a:ext cx="15342114" cy="11938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799"/>
              </a:lnSpc>
            </a:pPr>
            <a:r>
              <a:rPr lang="en-US" sz="6999">
                <a:solidFill>
                  <a:srgbClr val="000000"/>
                </a:solidFill>
                <a:latin typeface="DM Sans Bold"/>
              </a:rPr>
              <a:t>&gt; What next ??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155383" y="5541566"/>
            <a:ext cx="11488270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Lets focus on these two folders for further setup</a:t>
            </a:r>
          </a:p>
        </p:txBody>
      </p:sp>
      <p:sp>
        <p:nvSpPr>
          <p:cNvPr id="9" name="AutoShape 9"/>
          <p:cNvSpPr/>
          <p:nvPr/>
        </p:nvSpPr>
        <p:spPr>
          <a:xfrm flipH="1">
            <a:off x="3163175" y="6121956"/>
            <a:ext cx="5736343" cy="2331262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arrow" w="med" len="sm"/>
            <a:tailEnd type="triangle" w="lg" len="med"/>
          </a:ln>
        </p:spPr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34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2575680"/>
            <a:chOff x="0" y="0"/>
            <a:chExt cx="4816593" cy="67836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678368"/>
            </a:xfrm>
            <a:custGeom>
              <a:avLst/>
              <a:gdLst/>
              <a:ahLst/>
              <a:cxnLst/>
              <a:rect l="l" t="t" r="r" b="b"/>
              <a:pathLst>
                <a:path w="4816592" h="678368">
                  <a:moveTo>
                    <a:pt x="0" y="0"/>
                  </a:moveTo>
                  <a:lnTo>
                    <a:pt x="4816592" y="0"/>
                  </a:lnTo>
                  <a:lnTo>
                    <a:pt x="4816592" y="678368"/>
                  </a:lnTo>
                  <a:lnTo>
                    <a:pt x="0" y="678368"/>
                  </a:lnTo>
                  <a:close/>
                </a:path>
              </a:pathLst>
            </a:custGeom>
            <a:solidFill>
              <a:srgbClr val="C9C4D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7164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401781" y="6843779"/>
            <a:ext cx="10466065" cy="2414521"/>
            <a:chOff x="0" y="0"/>
            <a:chExt cx="13954753" cy="321936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3954753" cy="3183972"/>
            </a:xfrm>
            <a:custGeom>
              <a:avLst/>
              <a:gdLst/>
              <a:ahLst/>
              <a:cxnLst/>
              <a:rect l="l" t="t" r="r" b="b"/>
              <a:pathLst>
                <a:path w="13954753" h="3183972">
                  <a:moveTo>
                    <a:pt x="0" y="0"/>
                  </a:moveTo>
                  <a:lnTo>
                    <a:pt x="13954753" y="0"/>
                  </a:lnTo>
                  <a:lnTo>
                    <a:pt x="13954753" y="3183972"/>
                  </a:lnTo>
                  <a:lnTo>
                    <a:pt x="0" y="31839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12430754" y="2524081"/>
              <a:ext cx="1523999" cy="695281"/>
            </a:xfrm>
            <a:custGeom>
              <a:avLst/>
              <a:gdLst/>
              <a:ahLst/>
              <a:cxnLst/>
              <a:rect l="l" t="t" r="r" b="b"/>
              <a:pathLst>
                <a:path w="1523999" h="695281">
                  <a:moveTo>
                    <a:pt x="0" y="0"/>
                  </a:moveTo>
                  <a:lnTo>
                    <a:pt x="1523999" y="0"/>
                  </a:lnTo>
                  <a:lnTo>
                    <a:pt x="1523999" y="695280"/>
                  </a:lnTo>
                  <a:lnTo>
                    <a:pt x="0" y="6952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  <a:ln w="38100" cap="sq">
              <a:solidFill>
                <a:srgbClr val="FA2424"/>
              </a:solidFill>
              <a:prstDash val="solid"/>
              <a:miter/>
            </a:ln>
          </p:spPr>
        </p:sp>
        <p:sp>
          <p:nvSpPr>
            <p:cNvPr id="8" name="Freeform 8"/>
            <p:cNvSpPr/>
            <p:nvPr/>
          </p:nvSpPr>
          <p:spPr>
            <a:xfrm>
              <a:off x="12430754" y="0"/>
              <a:ext cx="1523999" cy="695281"/>
            </a:xfrm>
            <a:custGeom>
              <a:avLst/>
              <a:gdLst/>
              <a:ahLst/>
              <a:cxnLst/>
              <a:rect l="l" t="t" r="r" b="b"/>
              <a:pathLst>
                <a:path w="1523999" h="695281">
                  <a:moveTo>
                    <a:pt x="0" y="0"/>
                  </a:moveTo>
                  <a:lnTo>
                    <a:pt x="1523999" y="0"/>
                  </a:lnTo>
                  <a:lnTo>
                    <a:pt x="1523999" y="695281"/>
                  </a:lnTo>
                  <a:lnTo>
                    <a:pt x="0" y="6952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  <a:ln w="38100" cap="sq">
              <a:solidFill>
                <a:srgbClr val="FA2424"/>
              </a:solidFill>
              <a:prstDash val="solid"/>
              <a:miter/>
            </a:ln>
          </p:spPr>
        </p:sp>
      </p:grpSp>
      <p:sp>
        <p:nvSpPr>
          <p:cNvPr id="9" name="TextBox 9"/>
          <p:cNvSpPr txBox="1"/>
          <p:nvPr/>
        </p:nvSpPr>
        <p:spPr>
          <a:xfrm>
            <a:off x="786245" y="624264"/>
            <a:ext cx="15342114" cy="11938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799"/>
              </a:lnSpc>
            </a:pPr>
            <a:r>
              <a:rPr lang="en-US" sz="6999">
                <a:solidFill>
                  <a:srgbClr val="000000"/>
                </a:solidFill>
                <a:latin typeface="DM Sans Bold"/>
              </a:rPr>
              <a:t>&gt; Lets set up some Lures !!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401781" y="4386197"/>
            <a:ext cx="15484438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Lets focus on the honeyfs/etc/passwd &amp; shadow file from host system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34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2575680"/>
            <a:chOff x="0" y="0"/>
            <a:chExt cx="4816593" cy="67836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678368"/>
            </a:xfrm>
            <a:custGeom>
              <a:avLst/>
              <a:gdLst/>
              <a:ahLst/>
              <a:cxnLst/>
              <a:rect l="l" t="t" r="r" b="b"/>
              <a:pathLst>
                <a:path w="4816592" h="678368">
                  <a:moveTo>
                    <a:pt x="0" y="0"/>
                  </a:moveTo>
                  <a:lnTo>
                    <a:pt x="4816592" y="0"/>
                  </a:lnTo>
                  <a:lnTo>
                    <a:pt x="4816592" y="678368"/>
                  </a:lnTo>
                  <a:lnTo>
                    <a:pt x="0" y="678368"/>
                  </a:lnTo>
                  <a:close/>
                </a:path>
              </a:pathLst>
            </a:custGeom>
            <a:solidFill>
              <a:srgbClr val="C9C4D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7164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028700" y="2575680"/>
            <a:ext cx="10663745" cy="7624667"/>
          </a:xfrm>
          <a:custGeom>
            <a:avLst/>
            <a:gdLst/>
            <a:ahLst/>
            <a:cxnLst/>
            <a:rect l="l" t="t" r="r" b="b"/>
            <a:pathLst>
              <a:path w="10663745" h="7624667">
                <a:moveTo>
                  <a:pt x="0" y="0"/>
                </a:moveTo>
                <a:lnTo>
                  <a:pt x="10663745" y="0"/>
                </a:lnTo>
                <a:lnTo>
                  <a:pt x="10663745" y="7624667"/>
                </a:lnTo>
                <a:lnTo>
                  <a:pt x="0" y="762466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28700" y="8736839"/>
            <a:ext cx="2531972" cy="1155139"/>
          </a:xfrm>
          <a:custGeom>
            <a:avLst/>
            <a:gdLst/>
            <a:ahLst/>
            <a:cxnLst/>
            <a:rect l="l" t="t" r="r" b="b"/>
            <a:pathLst>
              <a:path w="2531972" h="1155139">
                <a:moveTo>
                  <a:pt x="0" y="0"/>
                </a:moveTo>
                <a:lnTo>
                  <a:pt x="2531972" y="0"/>
                </a:lnTo>
                <a:lnTo>
                  <a:pt x="2531972" y="1155140"/>
                </a:lnTo>
                <a:lnTo>
                  <a:pt x="0" y="11551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w="38100" cap="sq">
            <a:solidFill>
              <a:srgbClr val="FA2424"/>
            </a:solidFill>
            <a:prstDash val="solid"/>
            <a:miter/>
          </a:ln>
        </p:spPr>
      </p:sp>
      <p:sp>
        <p:nvSpPr>
          <p:cNvPr id="7" name="TextBox 7"/>
          <p:cNvSpPr txBox="1"/>
          <p:nvPr/>
        </p:nvSpPr>
        <p:spPr>
          <a:xfrm>
            <a:off x="786245" y="624264"/>
            <a:ext cx="15342114" cy="11938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799"/>
              </a:lnSpc>
            </a:pPr>
            <a:r>
              <a:rPr lang="en-US" sz="6999">
                <a:solidFill>
                  <a:srgbClr val="000000"/>
                </a:solidFill>
                <a:latin typeface="DM Sans Bold"/>
              </a:rPr>
              <a:t>&gt; Lets set up some Lures !!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992900" y="8634730"/>
            <a:ext cx="5849973" cy="118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3 new Users added to make it look more authentic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34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2575680"/>
            <a:chOff x="0" y="0"/>
            <a:chExt cx="4816593" cy="67836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678368"/>
            </a:xfrm>
            <a:custGeom>
              <a:avLst/>
              <a:gdLst/>
              <a:ahLst/>
              <a:cxnLst/>
              <a:rect l="l" t="t" r="r" b="b"/>
              <a:pathLst>
                <a:path w="4816592" h="678368">
                  <a:moveTo>
                    <a:pt x="0" y="0"/>
                  </a:moveTo>
                  <a:lnTo>
                    <a:pt x="4816592" y="0"/>
                  </a:lnTo>
                  <a:lnTo>
                    <a:pt x="4816592" y="678368"/>
                  </a:lnTo>
                  <a:lnTo>
                    <a:pt x="0" y="678368"/>
                  </a:lnTo>
                  <a:close/>
                </a:path>
              </a:pathLst>
            </a:custGeom>
            <a:solidFill>
              <a:srgbClr val="C9C4D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7164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028700" y="2763514"/>
            <a:ext cx="15099659" cy="6615904"/>
          </a:xfrm>
          <a:custGeom>
            <a:avLst/>
            <a:gdLst/>
            <a:ahLst/>
            <a:cxnLst/>
            <a:rect l="l" t="t" r="r" b="b"/>
            <a:pathLst>
              <a:path w="15099659" h="6615904">
                <a:moveTo>
                  <a:pt x="0" y="0"/>
                </a:moveTo>
                <a:lnTo>
                  <a:pt x="15099659" y="0"/>
                </a:lnTo>
                <a:lnTo>
                  <a:pt x="15099659" y="6615904"/>
                </a:lnTo>
                <a:lnTo>
                  <a:pt x="0" y="66159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270285" y="7867133"/>
            <a:ext cx="2066432" cy="942750"/>
          </a:xfrm>
          <a:custGeom>
            <a:avLst/>
            <a:gdLst/>
            <a:ahLst/>
            <a:cxnLst/>
            <a:rect l="l" t="t" r="r" b="b"/>
            <a:pathLst>
              <a:path w="2066432" h="942750">
                <a:moveTo>
                  <a:pt x="0" y="0"/>
                </a:moveTo>
                <a:lnTo>
                  <a:pt x="2066432" y="0"/>
                </a:lnTo>
                <a:lnTo>
                  <a:pt x="2066432" y="942750"/>
                </a:lnTo>
                <a:lnTo>
                  <a:pt x="0" y="9427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w="38100" cap="sq">
            <a:solidFill>
              <a:srgbClr val="FA2424"/>
            </a:solidFill>
            <a:prstDash val="solid"/>
            <a:miter/>
          </a:ln>
        </p:spPr>
      </p:sp>
      <p:sp>
        <p:nvSpPr>
          <p:cNvPr id="7" name="TextBox 7"/>
          <p:cNvSpPr txBox="1"/>
          <p:nvPr/>
        </p:nvSpPr>
        <p:spPr>
          <a:xfrm>
            <a:off x="786245" y="624264"/>
            <a:ext cx="15342114" cy="11938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799"/>
              </a:lnSpc>
            </a:pPr>
            <a:r>
              <a:rPr lang="en-US" sz="6999">
                <a:solidFill>
                  <a:srgbClr val="000000"/>
                </a:solidFill>
                <a:latin typeface="DM Sans Bold"/>
              </a:rPr>
              <a:t>&gt; Lets set up some Lures !!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9481527"/>
            <a:ext cx="11213165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Same with the shadow file in the directory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34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2575680"/>
            <a:chOff x="0" y="0"/>
            <a:chExt cx="4816593" cy="67836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678368"/>
            </a:xfrm>
            <a:custGeom>
              <a:avLst/>
              <a:gdLst/>
              <a:ahLst/>
              <a:cxnLst/>
              <a:rect l="l" t="t" r="r" b="b"/>
              <a:pathLst>
                <a:path w="4816592" h="678368">
                  <a:moveTo>
                    <a:pt x="0" y="0"/>
                  </a:moveTo>
                  <a:lnTo>
                    <a:pt x="4816592" y="0"/>
                  </a:lnTo>
                  <a:lnTo>
                    <a:pt x="4816592" y="678368"/>
                  </a:lnTo>
                  <a:lnTo>
                    <a:pt x="0" y="678368"/>
                  </a:lnTo>
                  <a:close/>
                </a:path>
              </a:pathLst>
            </a:custGeom>
            <a:solidFill>
              <a:srgbClr val="C9C4D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7164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786245" y="624264"/>
            <a:ext cx="15342114" cy="11938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799"/>
              </a:lnSpc>
            </a:pPr>
            <a:r>
              <a:rPr lang="en-US" sz="6999">
                <a:solidFill>
                  <a:srgbClr val="000000"/>
                </a:solidFill>
                <a:latin typeface="DM Sans Bold"/>
              </a:rPr>
              <a:t>&gt; Lets set up some Lures !!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391078" y="3362960"/>
            <a:ext cx="13629017" cy="1780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To ensure that this file system is visible in the cowrie honeypot, when attackers logs in, we need to Implement the same users in fs.pickle also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91078" y="6172797"/>
            <a:ext cx="13629017" cy="2980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To configure and edit the fs.pickle we need to run the command below,</a:t>
            </a:r>
          </a:p>
          <a:p>
            <a:pPr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     cd bin</a:t>
            </a:r>
          </a:p>
          <a:p>
            <a:pPr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     ./fsctl  /home/cowrie/cowrie/share/cowrie/fs.pickle</a:t>
            </a:r>
          </a:p>
          <a:p>
            <a:pPr>
              <a:lnSpc>
                <a:spcPts val="4759"/>
              </a:lnSpc>
            </a:pPr>
            <a:endParaRPr lang="en-US" sz="3399">
              <a:solidFill>
                <a:srgbClr val="FFFFFF"/>
              </a:solidFill>
              <a:latin typeface="Canva San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34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2575680"/>
            <a:chOff x="0" y="0"/>
            <a:chExt cx="4816593" cy="67836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678368"/>
            </a:xfrm>
            <a:custGeom>
              <a:avLst/>
              <a:gdLst/>
              <a:ahLst/>
              <a:cxnLst/>
              <a:rect l="l" t="t" r="r" b="b"/>
              <a:pathLst>
                <a:path w="4816592" h="678368">
                  <a:moveTo>
                    <a:pt x="0" y="0"/>
                  </a:moveTo>
                  <a:lnTo>
                    <a:pt x="4816592" y="0"/>
                  </a:lnTo>
                  <a:lnTo>
                    <a:pt x="4816592" y="678368"/>
                  </a:lnTo>
                  <a:lnTo>
                    <a:pt x="0" y="678368"/>
                  </a:lnTo>
                  <a:close/>
                </a:path>
              </a:pathLst>
            </a:custGeom>
            <a:solidFill>
              <a:srgbClr val="C9C4D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7164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323516" y="2805114"/>
            <a:ext cx="7104309" cy="7209139"/>
          </a:xfrm>
          <a:custGeom>
            <a:avLst/>
            <a:gdLst/>
            <a:ahLst/>
            <a:cxnLst/>
            <a:rect l="l" t="t" r="r" b="b"/>
            <a:pathLst>
              <a:path w="7104309" h="7209139">
                <a:moveTo>
                  <a:pt x="0" y="0"/>
                </a:moveTo>
                <a:lnTo>
                  <a:pt x="7104309" y="0"/>
                </a:lnTo>
                <a:lnTo>
                  <a:pt x="7104309" y="7209140"/>
                </a:lnTo>
                <a:lnTo>
                  <a:pt x="0" y="72091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4760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7837983" y="2918811"/>
            <a:ext cx="3599603" cy="2242375"/>
          </a:xfrm>
          <a:custGeom>
            <a:avLst/>
            <a:gdLst/>
            <a:ahLst/>
            <a:cxnLst/>
            <a:rect l="l" t="t" r="r" b="b"/>
            <a:pathLst>
              <a:path w="3599603" h="2242375">
                <a:moveTo>
                  <a:pt x="0" y="0"/>
                </a:moveTo>
                <a:lnTo>
                  <a:pt x="3599603" y="0"/>
                </a:lnTo>
                <a:lnTo>
                  <a:pt x="3599603" y="2242375"/>
                </a:lnTo>
                <a:lnTo>
                  <a:pt x="0" y="224237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7706107" y="8175636"/>
            <a:ext cx="3901456" cy="1838617"/>
          </a:xfrm>
          <a:custGeom>
            <a:avLst/>
            <a:gdLst/>
            <a:ahLst/>
            <a:cxnLst/>
            <a:rect l="l" t="t" r="r" b="b"/>
            <a:pathLst>
              <a:path w="3901456" h="1838617">
                <a:moveTo>
                  <a:pt x="0" y="0"/>
                </a:moveTo>
                <a:lnTo>
                  <a:pt x="3901456" y="0"/>
                </a:lnTo>
                <a:lnTo>
                  <a:pt x="3901456" y="1838618"/>
                </a:lnTo>
                <a:lnTo>
                  <a:pt x="0" y="183861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AutoShape 8"/>
          <p:cNvSpPr/>
          <p:nvPr/>
        </p:nvSpPr>
        <p:spPr>
          <a:xfrm flipV="1">
            <a:off x="6615448" y="4039998"/>
            <a:ext cx="1222535" cy="310162"/>
          </a:xfrm>
          <a:prstGeom prst="line">
            <a:avLst/>
          </a:prstGeom>
          <a:ln w="38100" cap="flat">
            <a:solidFill>
              <a:srgbClr val="FA2424"/>
            </a:solidFill>
            <a:prstDash val="lgDash"/>
            <a:headEnd type="none" w="sm" len="sm"/>
            <a:tailEnd type="arrow" w="med" len="sm"/>
          </a:ln>
        </p:spPr>
      </p:sp>
      <p:sp>
        <p:nvSpPr>
          <p:cNvPr id="9" name="AutoShape 9"/>
          <p:cNvSpPr/>
          <p:nvPr/>
        </p:nvSpPr>
        <p:spPr>
          <a:xfrm>
            <a:off x="9637785" y="5161186"/>
            <a:ext cx="19050" cy="3014450"/>
          </a:xfrm>
          <a:prstGeom prst="line">
            <a:avLst/>
          </a:prstGeom>
          <a:ln w="38100" cap="flat">
            <a:solidFill>
              <a:srgbClr val="FA2424"/>
            </a:solidFill>
            <a:prstDash val="lgDash"/>
            <a:headEnd type="none" w="sm" len="sm"/>
            <a:tailEnd type="arrow" w="med" len="sm"/>
          </a:ln>
        </p:spPr>
      </p:sp>
      <p:sp>
        <p:nvSpPr>
          <p:cNvPr id="10" name="Freeform 10"/>
          <p:cNvSpPr/>
          <p:nvPr/>
        </p:nvSpPr>
        <p:spPr>
          <a:xfrm>
            <a:off x="13815254" y="8175636"/>
            <a:ext cx="3901456" cy="1838617"/>
          </a:xfrm>
          <a:custGeom>
            <a:avLst/>
            <a:gdLst/>
            <a:ahLst/>
            <a:cxnLst/>
            <a:rect l="l" t="t" r="r" b="b"/>
            <a:pathLst>
              <a:path w="3901456" h="1838617">
                <a:moveTo>
                  <a:pt x="0" y="0"/>
                </a:moveTo>
                <a:lnTo>
                  <a:pt x="3901456" y="0"/>
                </a:lnTo>
                <a:lnTo>
                  <a:pt x="3901456" y="1838618"/>
                </a:lnTo>
                <a:lnTo>
                  <a:pt x="0" y="183861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1" name="AutoShape 11"/>
          <p:cNvSpPr/>
          <p:nvPr/>
        </p:nvSpPr>
        <p:spPr>
          <a:xfrm flipV="1">
            <a:off x="11607563" y="9094945"/>
            <a:ext cx="2207691" cy="0"/>
          </a:xfrm>
          <a:prstGeom prst="line">
            <a:avLst/>
          </a:prstGeom>
          <a:ln w="38100" cap="flat">
            <a:solidFill>
              <a:srgbClr val="FA2424"/>
            </a:solidFill>
            <a:prstDash val="lgDash"/>
            <a:headEnd type="none" w="sm" len="sm"/>
            <a:tailEnd type="arrow" w="med" len="sm"/>
          </a:ln>
        </p:spPr>
      </p:sp>
      <p:sp>
        <p:nvSpPr>
          <p:cNvPr id="12" name="Freeform 12"/>
          <p:cNvSpPr/>
          <p:nvPr/>
        </p:nvSpPr>
        <p:spPr>
          <a:xfrm>
            <a:off x="11866634" y="5526300"/>
            <a:ext cx="6162687" cy="1393428"/>
          </a:xfrm>
          <a:custGeom>
            <a:avLst/>
            <a:gdLst/>
            <a:ahLst/>
            <a:cxnLst/>
            <a:rect l="l" t="t" r="r" b="b"/>
            <a:pathLst>
              <a:path w="6162687" h="1393428">
                <a:moveTo>
                  <a:pt x="0" y="0"/>
                </a:moveTo>
                <a:lnTo>
                  <a:pt x="6162687" y="0"/>
                </a:lnTo>
                <a:lnTo>
                  <a:pt x="6162687" y="1393428"/>
                </a:lnTo>
                <a:lnTo>
                  <a:pt x="0" y="139342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3" name="AutoShape 13"/>
          <p:cNvSpPr/>
          <p:nvPr/>
        </p:nvSpPr>
        <p:spPr>
          <a:xfrm flipH="1" flipV="1">
            <a:off x="14947978" y="6919728"/>
            <a:ext cx="818004" cy="1255908"/>
          </a:xfrm>
          <a:prstGeom prst="line">
            <a:avLst/>
          </a:prstGeom>
          <a:ln w="38100" cap="flat">
            <a:solidFill>
              <a:srgbClr val="FA2424"/>
            </a:solidFill>
            <a:prstDash val="lgDash"/>
            <a:headEnd type="none" w="sm" len="sm"/>
            <a:tailEnd type="arrow" w="med" len="sm"/>
          </a:ln>
        </p:spPr>
      </p:sp>
      <p:sp>
        <p:nvSpPr>
          <p:cNvPr id="14" name="Freeform 14"/>
          <p:cNvSpPr/>
          <p:nvPr/>
        </p:nvSpPr>
        <p:spPr>
          <a:xfrm>
            <a:off x="11820391" y="2918811"/>
            <a:ext cx="6109147" cy="1351581"/>
          </a:xfrm>
          <a:custGeom>
            <a:avLst/>
            <a:gdLst/>
            <a:ahLst/>
            <a:cxnLst/>
            <a:rect l="l" t="t" r="r" b="b"/>
            <a:pathLst>
              <a:path w="6109147" h="1351581">
                <a:moveTo>
                  <a:pt x="0" y="0"/>
                </a:moveTo>
                <a:lnTo>
                  <a:pt x="6109147" y="0"/>
                </a:lnTo>
                <a:lnTo>
                  <a:pt x="6109147" y="1351581"/>
                </a:lnTo>
                <a:lnTo>
                  <a:pt x="0" y="135158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786245" y="624264"/>
            <a:ext cx="15342114" cy="11938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799"/>
              </a:lnSpc>
            </a:pPr>
            <a:r>
              <a:rPr lang="en-US" sz="6999">
                <a:solidFill>
                  <a:srgbClr val="000000"/>
                </a:solidFill>
                <a:latin typeface="DM Sans Bold"/>
              </a:rPr>
              <a:t>&gt; Lets set up some Lures !!</a:t>
            </a:r>
          </a:p>
        </p:txBody>
      </p:sp>
      <p:sp>
        <p:nvSpPr>
          <p:cNvPr id="16" name="AutoShape 16"/>
          <p:cNvSpPr/>
          <p:nvPr/>
        </p:nvSpPr>
        <p:spPr>
          <a:xfrm flipH="1" flipV="1">
            <a:off x="14874965" y="4270392"/>
            <a:ext cx="73013" cy="1255908"/>
          </a:xfrm>
          <a:prstGeom prst="line">
            <a:avLst/>
          </a:prstGeom>
          <a:ln w="38100" cap="flat">
            <a:solidFill>
              <a:srgbClr val="FA2424"/>
            </a:solidFill>
            <a:prstDash val="lgDash"/>
            <a:headEnd type="none" w="sm" len="sm"/>
            <a:tailEnd type="arrow" w="med" len="sm"/>
          </a:ln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34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7019871"/>
            <a:ext cx="18288000" cy="3267129"/>
            <a:chOff x="0" y="0"/>
            <a:chExt cx="4816593" cy="86047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860478"/>
            </a:xfrm>
            <a:custGeom>
              <a:avLst/>
              <a:gdLst/>
              <a:ahLst/>
              <a:cxnLst/>
              <a:rect l="l" t="t" r="r" b="b"/>
              <a:pathLst>
                <a:path w="4816592" h="860478">
                  <a:moveTo>
                    <a:pt x="0" y="0"/>
                  </a:moveTo>
                  <a:lnTo>
                    <a:pt x="4816592" y="0"/>
                  </a:lnTo>
                  <a:lnTo>
                    <a:pt x="4816592" y="860478"/>
                  </a:lnTo>
                  <a:lnTo>
                    <a:pt x="0" y="860478"/>
                  </a:lnTo>
                  <a:close/>
                </a:path>
              </a:pathLst>
            </a:custGeom>
            <a:solidFill>
              <a:srgbClr val="C9C4D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8985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885825" y="1130618"/>
            <a:ext cx="5347166" cy="8025765"/>
          </a:xfrm>
          <a:custGeom>
            <a:avLst/>
            <a:gdLst/>
            <a:ahLst/>
            <a:cxnLst/>
            <a:rect l="l" t="t" r="r" b="b"/>
            <a:pathLst>
              <a:path w="5347166" h="8025765">
                <a:moveTo>
                  <a:pt x="0" y="0"/>
                </a:moveTo>
                <a:lnTo>
                  <a:pt x="5347166" y="0"/>
                </a:lnTo>
                <a:lnTo>
                  <a:pt x="5347166" y="8025764"/>
                </a:lnTo>
                <a:lnTo>
                  <a:pt x="0" y="80257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3278" r="-63278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6488899" y="1054418"/>
            <a:ext cx="7319562" cy="7124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79"/>
              </a:lnSpc>
            </a:pPr>
            <a:r>
              <a:rPr lang="en-US" sz="4199">
                <a:solidFill>
                  <a:srgbClr val="D9D9D9"/>
                </a:solidFill>
                <a:latin typeface="DM Sans"/>
              </a:rPr>
              <a:t>INTERNSHIP GOALS :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112354" y="2440789"/>
            <a:ext cx="11052464" cy="1526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60"/>
              </a:lnSpc>
            </a:pPr>
            <a:r>
              <a:rPr lang="en-US" sz="2900" strike="sngStrike">
                <a:solidFill>
                  <a:srgbClr val="A6A6A6"/>
                </a:solidFill>
                <a:latin typeface="Canva Sans"/>
              </a:rPr>
              <a:t>(1) read the MITRE Engage documents; each one of you needs to select one of the goals (Expose, Affect, and Elicit) to study deeper and define each action under these goals in detail.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150454" y="4472502"/>
            <a:ext cx="10856294" cy="19945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87"/>
              </a:lnSpc>
            </a:pPr>
            <a:r>
              <a:rPr lang="en-US" sz="2848">
                <a:solidFill>
                  <a:srgbClr val="FFFFFF"/>
                </a:solidFill>
                <a:latin typeface="Canva Sans"/>
              </a:rPr>
              <a:t>(2) </a:t>
            </a:r>
            <a:r>
              <a:rPr lang="en-US" sz="2848" u="sng">
                <a:solidFill>
                  <a:srgbClr val="FFFFFF"/>
                </a:solidFill>
                <a:latin typeface="Canva Sans"/>
              </a:rPr>
              <a:t>Propose possible actions to be implemented in SSH honeypot and AD honeypot.</a:t>
            </a:r>
            <a:r>
              <a:rPr lang="en-US" sz="2848">
                <a:solidFill>
                  <a:srgbClr val="FFFFFF"/>
                </a:solidFill>
                <a:latin typeface="Canva Sans"/>
              </a:rPr>
              <a:t> There are about 10 to 20 actions listed under each goal. Try to propose corresponding actions for these two honeypots.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150454" y="7464454"/>
            <a:ext cx="11052464" cy="1526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60"/>
              </a:lnSpc>
            </a:pPr>
            <a:r>
              <a:rPr lang="en-US" sz="2900">
                <a:solidFill>
                  <a:srgbClr val="1B1617"/>
                </a:solidFill>
                <a:latin typeface="Canva Sans"/>
              </a:rPr>
              <a:t>(3) Real implementation: Each of you needs to implement at least four actions according to your design in (2) in the real honeypots.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34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2575680"/>
            <a:chOff x="0" y="0"/>
            <a:chExt cx="4816593" cy="67836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678368"/>
            </a:xfrm>
            <a:custGeom>
              <a:avLst/>
              <a:gdLst/>
              <a:ahLst/>
              <a:cxnLst/>
              <a:rect l="l" t="t" r="r" b="b"/>
              <a:pathLst>
                <a:path w="4816592" h="678368">
                  <a:moveTo>
                    <a:pt x="0" y="0"/>
                  </a:moveTo>
                  <a:lnTo>
                    <a:pt x="4816592" y="0"/>
                  </a:lnTo>
                  <a:lnTo>
                    <a:pt x="4816592" y="678368"/>
                  </a:lnTo>
                  <a:lnTo>
                    <a:pt x="0" y="678368"/>
                  </a:lnTo>
                  <a:close/>
                </a:path>
              </a:pathLst>
            </a:custGeom>
            <a:solidFill>
              <a:srgbClr val="C9C4D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7164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786245" y="624264"/>
            <a:ext cx="15342114" cy="11938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799"/>
              </a:lnSpc>
            </a:pPr>
            <a:r>
              <a:rPr lang="en-US" sz="6999">
                <a:solidFill>
                  <a:srgbClr val="000000"/>
                </a:solidFill>
                <a:latin typeface="DM Sans Bold"/>
              </a:rPr>
              <a:t>&gt; Lets set up some Lures !!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512243" y="3963035"/>
            <a:ext cx="15157137" cy="1780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Now that we have set up the fs.pickle file in the cowrie file system to mimic few different users, whenever attacker connects to the cowrie, he </a:t>
            </a:r>
            <a:r>
              <a:rPr lang="en-US" sz="3399">
                <a:solidFill>
                  <a:srgbClr val="5CE1E6"/>
                </a:solidFill>
                <a:latin typeface="Canva Sans"/>
              </a:rPr>
              <a:t>CAN </a:t>
            </a:r>
            <a:r>
              <a:rPr lang="en-US" sz="3399">
                <a:solidFill>
                  <a:srgbClr val="FFFFFF"/>
                </a:solidFill>
                <a:latin typeface="Canva Sans"/>
              </a:rPr>
              <a:t>‘</a:t>
            </a:r>
            <a:r>
              <a:rPr lang="en-US" sz="3399">
                <a:solidFill>
                  <a:srgbClr val="FFFFFF"/>
                </a:solidFill>
                <a:latin typeface="Canva Sans Italics"/>
              </a:rPr>
              <a:t>see</a:t>
            </a:r>
            <a:r>
              <a:rPr lang="en-US" sz="3399">
                <a:solidFill>
                  <a:srgbClr val="FFFFFF"/>
                </a:solidFill>
                <a:latin typeface="Canva Sans"/>
              </a:rPr>
              <a:t>’ all of the contents, </a:t>
            </a:r>
            <a:r>
              <a:rPr lang="en-US" sz="3399">
                <a:solidFill>
                  <a:srgbClr val="FA2424"/>
                </a:solidFill>
                <a:latin typeface="Canva Sans"/>
              </a:rPr>
              <a:t>BUT </a:t>
            </a:r>
            <a:r>
              <a:rPr lang="en-US" sz="3399">
                <a:solidFill>
                  <a:srgbClr val="FFFFFF"/>
                </a:solidFill>
                <a:latin typeface="Canva Sans"/>
              </a:rPr>
              <a:t>he </a:t>
            </a:r>
            <a:r>
              <a:rPr lang="en-US" sz="3399">
                <a:solidFill>
                  <a:srgbClr val="5CE1E6"/>
                </a:solidFill>
                <a:latin typeface="Canva Sans"/>
              </a:rPr>
              <a:t>CANT</a:t>
            </a:r>
            <a:r>
              <a:rPr lang="en-US" sz="3399">
                <a:solidFill>
                  <a:srgbClr val="FFFFFF"/>
                </a:solidFill>
                <a:latin typeface="Canva Sans"/>
              </a:rPr>
              <a:t> ‘</a:t>
            </a:r>
            <a:r>
              <a:rPr lang="en-US" sz="3399">
                <a:solidFill>
                  <a:srgbClr val="FFFFFF"/>
                </a:solidFill>
                <a:latin typeface="Canva Sans Italics"/>
              </a:rPr>
              <a:t>read</a:t>
            </a:r>
            <a:r>
              <a:rPr lang="en-US" sz="3399">
                <a:solidFill>
                  <a:srgbClr val="FFFFFF"/>
                </a:solidFill>
                <a:latin typeface="Canva Sans"/>
              </a:rPr>
              <a:t>’ or ‘</a:t>
            </a:r>
            <a:r>
              <a:rPr lang="en-US" sz="3399">
                <a:solidFill>
                  <a:srgbClr val="FFFFFF"/>
                </a:solidFill>
                <a:latin typeface="Canva Sans Italics"/>
              </a:rPr>
              <a:t>execute</a:t>
            </a:r>
            <a:r>
              <a:rPr lang="en-US" sz="3399">
                <a:solidFill>
                  <a:srgbClr val="FFFFFF"/>
                </a:solidFill>
                <a:latin typeface="Canva Sans"/>
              </a:rPr>
              <a:t>’ them.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512243" y="6344285"/>
            <a:ext cx="15157137" cy="2980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To allow the attacker to read and execute the files in the fs.pickle </a:t>
            </a:r>
            <a:r>
              <a:rPr lang="en-US" sz="3399">
                <a:solidFill>
                  <a:srgbClr val="5CE1E6"/>
                </a:solidFill>
                <a:latin typeface="Canva Sans"/>
              </a:rPr>
              <a:t>( To Lure him inside the file system)</a:t>
            </a:r>
            <a:r>
              <a:rPr lang="en-US" sz="3399">
                <a:solidFill>
                  <a:srgbClr val="FFFFFF"/>
                </a:solidFill>
                <a:latin typeface="Canva Sans"/>
              </a:rPr>
              <a:t>, we need to add the files in the /honeyfs directory.</a:t>
            </a:r>
          </a:p>
          <a:p>
            <a:pPr>
              <a:lnSpc>
                <a:spcPts val="4759"/>
              </a:lnSpc>
            </a:pPr>
            <a:endParaRPr lang="en-US" sz="3399">
              <a:solidFill>
                <a:srgbClr val="FFFFFF"/>
              </a:solidFill>
              <a:latin typeface="Canva Sans"/>
            </a:endParaRPr>
          </a:p>
          <a:p>
            <a:pPr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Lets add the lures in the /honeyfs directory now..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34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2575680"/>
            <a:chOff x="0" y="0"/>
            <a:chExt cx="4816593" cy="67836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678368"/>
            </a:xfrm>
            <a:custGeom>
              <a:avLst/>
              <a:gdLst/>
              <a:ahLst/>
              <a:cxnLst/>
              <a:rect l="l" t="t" r="r" b="b"/>
              <a:pathLst>
                <a:path w="4816592" h="678368">
                  <a:moveTo>
                    <a:pt x="0" y="0"/>
                  </a:moveTo>
                  <a:lnTo>
                    <a:pt x="4816592" y="0"/>
                  </a:lnTo>
                  <a:lnTo>
                    <a:pt x="4816592" y="678368"/>
                  </a:lnTo>
                  <a:lnTo>
                    <a:pt x="0" y="678368"/>
                  </a:lnTo>
                  <a:close/>
                </a:path>
              </a:pathLst>
            </a:custGeom>
            <a:solidFill>
              <a:srgbClr val="C9C4D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7164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 flipH="1">
            <a:off x="4405280" y="4442832"/>
            <a:ext cx="19050" cy="700668"/>
          </a:xfrm>
          <a:prstGeom prst="line">
            <a:avLst/>
          </a:prstGeom>
          <a:ln w="38100" cap="flat">
            <a:solidFill>
              <a:srgbClr val="FA2424"/>
            </a:solidFill>
            <a:prstDash val="lgDash"/>
            <a:headEnd type="none" w="sm" len="sm"/>
            <a:tailEnd type="arrow" w="med" len="sm"/>
          </a:ln>
        </p:spPr>
      </p:sp>
      <p:sp>
        <p:nvSpPr>
          <p:cNvPr id="6" name="AutoShape 6"/>
          <p:cNvSpPr/>
          <p:nvPr/>
        </p:nvSpPr>
        <p:spPr>
          <a:xfrm>
            <a:off x="4405280" y="7765286"/>
            <a:ext cx="1874587" cy="863812"/>
          </a:xfrm>
          <a:prstGeom prst="line">
            <a:avLst/>
          </a:prstGeom>
          <a:ln w="38100" cap="flat">
            <a:solidFill>
              <a:srgbClr val="FA2424"/>
            </a:solidFill>
            <a:prstDash val="lgDash"/>
            <a:headEnd type="none" w="sm" len="sm"/>
            <a:tailEnd type="arrow" w="med" len="sm"/>
          </a:ln>
        </p:spPr>
      </p:sp>
      <p:sp>
        <p:nvSpPr>
          <p:cNvPr id="7" name="AutoShape 7"/>
          <p:cNvSpPr/>
          <p:nvPr/>
        </p:nvSpPr>
        <p:spPr>
          <a:xfrm flipH="1">
            <a:off x="14359964" y="6176513"/>
            <a:ext cx="1253337" cy="474851"/>
          </a:xfrm>
          <a:prstGeom prst="line">
            <a:avLst/>
          </a:prstGeom>
          <a:ln w="38100" cap="flat">
            <a:solidFill>
              <a:srgbClr val="FA2424"/>
            </a:solidFill>
            <a:prstDash val="lgDash"/>
            <a:headEnd type="none" w="sm" len="sm"/>
            <a:tailEnd type="arrow" w="med" len="sm"/>
          </a:ln>
        </p:spPr>
      </p:sp>
      <p:sp>
        <p:nvSpPr>
          <p:cNvPr id="8" name="Freeform 8"/>
          <p:cNvSpPr/>
          <p:nvPr/>
        </p:nvSpPr>
        <p:spPr>
          <a:xfrm>
            <a:off x="635225" y="3123412"/>
            <a:ext cx="7578211" cy="1319421"/>
          </a:xfrm>
          <a:custGeom>
            <a:avLst/>
            <a:gdLst/>
            <a:ahLst/>
            <a:cxnLst/>
            <a:rect l="l" t="t" r="r" b="b"/>
            <a:pathLst>
              <a:path w="7578211" h="1319421">
                <a:moveTo>
                  <a:pt x="0" y="0"/>
                </a:moveTo>
                <a:lnTo>
                  <a:pt x="7578211" y="0"/>
                </a:lnTo>
                <a:lnTo>
                  <a:pt x="7578211" y="1319420"/>
                </a:lnTo>
                <a:lnTo>
                  <a:pt x="0" y="13194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616175" y="5143500"/>
            <a:ext cx="7578211" cy="2621786"/>
          </a:xfrm>
          <a:custGeom>
            <a:avLst/>
            <a:gdLst/>
            <a:ahLst/>
            <a:cxnLst/>
            <a:rect l="l" t="t" r="r" b="b"/>
            <a:pathLst>
              <a:path w="7578211" h="2621786">
                <a:moveTo>
                  <a:pt x="0" y="0"/>
                </a:moveTo>
                <a:lnTo>
                  <a:pt x="7578211" y="0"/>
                </a:lnTo>
                <a:lnTo>
                  <a:pt x="7578211" y="2621786"/>
                </a:lnTo>
                <a:lnTo>
                  <a:pt x="0" y="26217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3741809" y="3123412"/>
            <a:ext cx="3742984" cy="3053101"/>
          </a:xfrm>
          <a:custGeom>
            <a:avLst/>
            <a:gdLst/>
            <a:ahLst/>
            <a:cxnLst/>
            <a:rect l="l" t="t" r="r" b="b"/>
            <a:pathLst>
              <a:path w="3742984" h="3053101">
                <a:moveTo>
                  <a:pt x="0" y="0"/>
                </a:moveTo>
                <a:lnTo>
                  <a:pt x="3742984" y="0"/>
                </a:lnTo>
                <a:lnTo>
                  <a:pt x="3742984" y="3053101"/>
                </a:lnTo>
                <a:lnTo>
                  <a:pt x="0" y="305310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635225" y="8629098"/>
            <a:ext cx="9796866" cy="1081634"/>
          </a:xfrm>
          <a:custGeom>
            <a:avLst/>
            <a:gdLst/>
            <a:ahLst/>
            <a:cxnLst/>
            <a:rect l="l" t="t" r="r" b="b"/>
            <a:pathLst>
              <a:path w="9796866" h="1081634">
                <a:moveTo>
                  <a:pt x="0" y="0"/>
                </a:moveTo>
                <a:lnTo>
                  <a:pt x="9796866" y="0"/>
                </a:lnTo>
                <a:lnTo>
                  <a:pt x="9796866" y="1081633"/>
                </a:lnTo>
                <a:lnTo>
                  <a:pt x="0" y="108163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1183852" y="7287032"/>
            <a:ext cx="6352224" cy="2423700"/>
          </a:xfrm>
          <a:custGeom>
            <a:avLst/>
            <a:gdLst/>
            <a:ahLst/>
            <a:cxnLst/>
            <a:rect l="l" t="t" r="r" b="b"/>
            <a:pathLst>
              <a:path w="6352224" h="2423700">
                <a:moveTo>
                  <a:pt x="0" y="0"/>
                </a:moveTo>
                <a:lnTo>
                  <a:pt x="6352224" y="0"/>
                </a:lnTo>
                <a:lnTo>
                  <a:pt x="6352224" y="2423699"/>
                </a:lnTo>
                <a:lnTo>
                  <a:pt x="0" y="242369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3" name="AutoShape 13"/>
          <p:cNvSpPr/>
          <p:nvPr/>
        </p:nvSpPr>
        <p:spPr>
          <a:xfrm>
            <a:off x="10802060" y="2575680"/>
            <a:ext cx="66074" cy="7711320"/>
          </a:xfrm>
          <a:prstGeom prst="line">
            <a:avLst/>
          </a:prstGeom>
          <a:ln w="38100" cap="flat">
            <a:solidFill>
              <a:srgbClr val="5CE1E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" name="Freeform 14"/>
          <p:cNvSpPr/>
          <p:nvPr/>
        </p:nvSpPr>
        <p:spPr>
          <a:xfrm rot="5400000">
            <a:off x="13207934" y="4664141"/>
            <a:ext cx="2103704" cy="959754"/>
          </a:xfrm>
          <a:custGeom>
            <a:avLst/>
            <a:gdLst/>
            <a:ahLst/>
            <a:cxnLst/>
            <a:rect l="l" t="t" r="r" b="b"/>
            <a:pathLst>
              <a:path w="2103704" h="959754">
                <a:moveTo>
                  <a:pt x="0" y="0"/>
                </a:moveTo>
                <a:lnTo>
                  <a:pt x="2103704" y="0"/>
                </a:lnTo>
                <a:lnTo>
                  <a:pt x="2103704" y="959754"/>
                </a:lnTo>
                <a:lnTo>
                  <a:pt x="0" y="95975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786245" y="624264"/>
            <a:ext cx="15342114" cy="11938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799"/>
              </a:lnSpc>
            </a:pPr>
            <a:r>
              <a:rPr lang="en-US" sz="6999">
                <a:solidFill>
                  <a:srgbClr val="000000"/>
                </a:solidFill>
                <a:latin typeface="DM Sans Bold"/>
              </a:rPr>
              <a:t>&gt; Lets set up some Lures !!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697500" y="3056737"/>
            <a:ext cx="1734592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Honeyfs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1192335" y="3056737"/>
            <a:ext cx="1717625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fs.pickle</a:t>
            </a:r>
          </a:p>
        </p:txBody>
      </p:sp>
      <p:sp>
        <p:nvSpPr>
          <p:cNvPr id="18" name="Freeform 18"/>
          <p:cNvSpPr/>
          <p:nvPr/>
        </p:nvSpPr>
        <p:spPr>
          <a:xfrm>
            <a:off x="454674" y="7122438"/>
            <a:ext cx="1936360" cy="883408"/>
          </a:xfrm>
          <a:custGeom>
            <a:avLst/>
            <a:gdLst/>
            <a:ahLst/>
            <a:cxnLst/>
            <a:rect l="l" t="t" r="r" b="b"/>
            <a:pathLst>
              <a:path w="1936360" h="883408">
                <a:moveTo>
                  <a:pt x="0" y="0"/>
                </a:moveTo>
                <a:lnTo>
                  <a:pt x="1936359" y="0"/>
                </a:lnTo>
                <a:lnTo>
                  <a:pt x="1936359" y="883408"/>
                </a:lnTo>
                <a:lnTo>
                  <a:pt x="0" y="88340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11218856" y="8629098"/>
            <a:ext cx="1664584" cy="759419"/>
          </a:xfrm>
          <a:custGeom>
            <a:avLst/>
            <a:gdLst/>
            <a:ahLst/>
            <a:cxnLst/>
            <a:rect l="l" t="t" r="r" b="b"/>
            <a:pathLst>
              <a:path w="1664584" h="759419">
                <a:moveTo>
                  <a:pt x="0" y="0"/>
                </a:moveTo>
                <a:lnTo>
                  <a:pt x="1664584" y="0"/>
                </a:lnTo>
                <a:lnTo>
                  <a:pt x="1664584" y="759418"/>
                </a:lnTo>
                <a:lnTo>
                  <a:pt x="0" y="75941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701900" y="8710696"/>
            <a:ext cx="1953658" cy="891300"/>
          </a:xfrm>
          <a:custGeom>
            <a:avLst/>
            <a:gdLst/>
            <a:ahLst/>
            <a:cxnLst/>
            <a:rect l="l" t="t" r="r" b="b"/>
            <a:pathLst>
              <a:path w="1953658" h="891300">
                <a:moveTo>
                  <a:pt x="0" y="0"/>
                </a:moveTo>
                <a:lnTo>
                  <a:pt x="1953658" y="0"/>
                </a:lnTo>
                <a:lnTo>
                  <a:pt x="1953658" y="891300"/>
                </a:lnTo>
                <a:lnTo>
                  <a:pt x="0" y="8913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34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2472240"/>
            <a:chOff x="0" y="0"/>
            <a:chExt cx="4816593" cy="65112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651125"/>
            </a:xfrm>
            <a:custGeom>
              <a:avLst/>
              <a:gdLst/>
              <a:ahLst/>
              <a:cxnLst/>
              <a:rect l="l" t="t" r="r" b="b"/>
              <a:pathLst>
                <a:path w="4816592" h="651125">
                  <a:moveTo>
                    <a:pt x="0" y="0"/>
                  </a:moveTo>
                  <a:lnTo>
                    <a:pt x="4816592" y="0"/>
                  </a:lnTo>
                  <a:lnTo>
                    <a:pt x="4816592" y="651125"/>
                  </a:lnTo>
                  <a:lnTo>
                    <a:pt x="0" y="651125"/>
                  </a:lnTo>
                  <a:close/>
                </a:path>
              </a:pathLst>
            </a:custGeom>
            <a:solidFill>
              <a:srgbClr val="C9C4D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689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415236" y="5438267"/>
            <a:ext cx="10699722" cy="3640997"/>
          </a:xfrm>
          <a:custGeom>
            <a:avLst/>
            <a:gdLst/>
            <a:ahLst/>
            <a:cxnLst/>
            <a:rect l="l" t="t" r="r" b="b"/>
            <a:pathLst>
              <a:path w="10699722" h="3640997">
                <a:moveTo>
                  <a:pt x="0" y="0"/>
                </a:moveTo>
                <a:lnTo>
                  <a:pt x="10699722" y="0"/>
                </a:lnTo>
                <a:lnTo>
                  <a:pt x="10699722" y="3640997"/>
                </a:lnTo>
                <a:lnTo>
                  <a:pt x="0" y="36409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613088" y="572545"/>
            <a:ext cx="17061825" cy="11938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799"/>
              </a:lnSpc>
            </a:pPr>
            <a:r>
              <a:rPr lang="en-US" sz="6999">
                <a:solidFill>
                  <a:srgbClr val="09090B"/>
                </a:solidFill>
                <a:latin typeface="DM Sans Bold"/>
              </a:rPr>
              <a:t>&gt; From ATTACKERS perspective ;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415236" y="3153030"/>
            <a:ext cx="12455894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Attacker does an Nmap scan on the honeypot IP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415236" y="4114927"/>
            <a:ext cx="7084881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ssh root@140.113.110.149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34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2472240"/>
            <a:chOff x="0" y="0"/>
            <a:chExt cx="4816593" cy="65112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651125"/>
            </a:xfrm>
            <a:custGeom>
              <a:avLst/>
              <a:gdLst/>
              <a:ahLst/>
              <a:cxnLst/>
              <a:rect l="l" t="t" r="r" b="b"/>
              <a:pathLst>
                <a:path w="4816592" h="651125">
                  <a:moveTo>
                    <a:pt x="0" y="0"/>
                  </a:moveTo>
                  <a:lnTo>
                    <a:pt x="4816592" y="0"/>
                  </a:lnTo>
                  <a:lnTo>
                    <a:pt x="4816592" y="651125"/>
                  </a:lnTo>
                  <a:lnTo>
                    <a:pt x="0" y="651125"/>
                  </a:lnTo>
                  <a:close/>
                </a:path>
              </a:pathLst>
            </a:custGeom>
            <a:solidFill>
              <a:srgbClr val="C9C4D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689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325190" y="2696404"/>
            <a:ext cx="7818810" cy="7318919"/>
          </a:xfrm>
          <a:custGeom>
            <a:avLst/>
            <a:gdLst/>
            <a:ahLst/>
            <a:cxnLst/>
            <a:rect l="l" t="t" r="r" b="b"/>
            <a:pathLst>
              <a:path w="7818810" h="7318919">
                <a:moveTo>
                  <a:pt x="0" y="0"/>
                </a:moveTo>
                <a:lnTo>
                  <a:pt x="7818810" y="0"/>
                </a:lnTo>
                <a:lnTo>
                  <a:pt x="7818810" y="7318919"/>
                </a:lnTo>
                <a:lnTo>
                  <a:pt x="0" y="731891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325190" y="8833385"/>
            <a:ext cx="2029781" cy="926029"/>
          </a:xfrm>
          <a:custGeom>
            <a:avLst/>
            <a:gdLst/>
            <a:ahLst/>
            <a:cxnLst/>
            <a:rect l="l" t="t" r="r" b="b"/>
            <a:pathLst>
              <a:path w="2029781" h="926029">
                <a:moveTo>
                  <a:pt x="0" y="0"/>
                </a:moveTo>
                <a:lnTo>
                  <a:pt x="2029782" y="0"/>
                </a:lnTo>
                <a:lnTo>
                  <a:pt x="2029782" y="926030"/>
                </a:lnTo>
                <a:lnTo>
                  <a:pt x="0" y="9260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613088" y="572545"/>
            <a:ext cx="17061825" cy="11938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799"/>
              </a:lnSpc>
            </a:pPr>
            <a:r>
              <a:rPr lang="en-US" sz="6999">
                <a:solidFill>
                  <a:srgbClr val="09090B"/>
                </a:solidFill>
                <a:latin typeface="DM Sans Bold"/>
              </a:rPr>
              <a:t>&gt; From ATTACKERS perspective ;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410554" y="5448777"/>
            <a:ext cx="5307323" cy="17474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68"/>
              </a:lnSpc>
            </a:pPr>
            <a:r>
              <a:rPr lang="en-US" sz="3334">
                <a:solidFill>
                  <a:srgbClr val="FFFFFF"/>
                </a:solidFill>
                <a:latin typeface="Canva Sans"/>
              </a:rPr>
              <a:t>Passwd file of the cowrie fs showing all 3 users that i created in the fs.pickle</a:t>
            </a:r>
          </a:p>
        </p:txBody>
      </p:sp>
      <p:sp>
        <p:nvSpPr>
          <p:cNvPr id="9" name="AutoShape 9"/>
          <p:cNvSpPr/>
          <p:nvPr/>
        </p:nvSpPr>
        <p:spPr>
          <a:xfrm flipV="1">
            <a:off x="3354972" y="6355864"/>
            <a:ext cx="8055582" cy="2940536"/>
          </a:xfrm>
          <a:prstGeom prst="line">
            <a:avLst/>
          </a:prstGeom>
          <a:ln w="38100" cap="flat">
            <a:solidFill>
              <a:srgbClr val="FA2424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10" name="AutoShape 10"/>
          <p:cNvSpPr/>
          <p:nvPr/>
        </p:nvSpPr>
        <p:spPr>
          <a:xfrm>
            <a:off x="4782841" y="5362605"/>
            <a:ext cx="6627712" cy="993259"/>
          </a:xfrm>
          <a:prstGeom prst="line">
            <a:avLst/>
          </a:prstGeom>
          <a:ln w="38100" cap="flat">
            <a:solidFill>
              <a:srgbClr val="FA2424"/>
            </a:solidFill>
            <a:prstDash val="solid"/>
            <a:headEnd type="none" w="sm" len="sm"/>
            <a:tailEnd type="triangle" w="lg" len="med"/>
          </a:ln>
        </p:spPr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34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2472240"/>
            <a:chOff x="0" y="0"/>
            <a:chExt cx="4816593" cy="65112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651125"/>
            </a:xfrm>
            <a:custGeom>
              <a:avLst/>
              <a:gdLst/>
              <a:ahLst/>
              <a:cxnLst/>
              <a:rect l="l" t="t" r="r" b="b"/>
              <a:pathLst>
                <a:path w="4816592" h="651125">
                  <a:moveTo>
                    <a:pt x="0" y="0"/>
                  </a:moveTo>
                  <a:lnTo>
                    <a:pt x="4816592" y="0"/>
                  </a:lnTo>
                  <a:lnTo>
                    <a:pt x="4816592" y="651125"/>
                  </a:lnTo>
                  <a:lnTo>
                    <a:pt x="0" y="651125"/>
                  </a:lnTo>
                  <a:close/>
                </a:path>
              </a:pathLst>
            </a:custGeom>
            <a:solidFill>
              <a:srgbClr val="C9C4D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689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2367590" y="5076825"/>
            <a:ext cx="5307323" cy="23360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68"/>
              </a:lnSpc>
            </a:pPr>
            <a:r>
              <a:rPr lang="en-US" sz="3334">
                <a:solidFill>
                  <a:srgbClr val="FFFFFF"/>
                </a:solidFill>
                <a:latin typeface="Canva Sans"/>
              </a:rPr>
              <a:t>Pre-configured command response set up in the /share/cowrie/txtcmds folder</a:t>
            </a:r>
          </a:p>
        </p:txBody>
      </p:sp>
      <p:sp>
        <p:nvSpPr>
          <p:cNvPr id="6" name="Freeform 6"/>
          <p:cNvSpPr/>
          <p:nvPr/>
        </p:nvSpPr>
        <p:spPr>
          <a:xfrm>
            <a:off x="1028700" y="2581713"/>
            <a:ext cx="9333812" cy="7543578"/>
          </a:xfrm>
          <a:custGeom>
            <a:avLst/>
            <a:gdLst/>
            <a:ahLst/>
            <a:cxnLst/>
            <a:rect l="l" t="t" r="r" b="b"/>
            <a:pathLst>
              <a:path w="9333812" h="7543578">
                <a:moveTo>
                  <a:pt x="0" y="0"/>
                </a:moveTo>
                <a:lnTo>
                  <a:pt x="9333812" y="0"/>
                </a:lnTo>
                <a:lnTo>
                  <a:pt x="9333812" y="7543579"/>
                </a:lnTo>
                <a:lnTo>
                  <a:pt x="0" y="75435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7" name="AutoShape 7"/>
          <p:cNvSpPr/>
          <p:nvPr/>
        </p:nvSpPr>
        <p:spPr>
          <a:xfrm flipV="1">
            <a:off x="9975804" y="7412829"/>
            <a:ext cx="5045447" cy="1896498"/>
          </a:xfrm>
          <a:prstGeom prst="line">
            <a:avLst/>
          </a:prstGeom>
          <a:ln w="38100" cap="flat">
            <a:solidFill>
              <a:srgbClr val="FA2424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8" name="AutoShape 8"/>
          <p:cNvSpPr/>
          <p:nvPr/>
        </p:nvSpPr>
        <p:spPr>
          <a:xfrm flipV="1">
            <a:off x="3217010" y="6278165"/>
            <a:ext cx="9150579" cy="2710389"/>
          </a:xfrm>
          <a:prstGeom prst="line">
            <a:avLst/>
          </a:prstGeom>
          <a:ln w="38100" cap="flat">
            <a:solidFill>
              <a:srgbClr val="FA2424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9" name="Freeform 9"/>
          <p:cNvSpPr/>
          <p:nvPr/>
        </p:nvSpPr>
        <p:spPr>
          <a:xfrm>
            <a:off x="1187229" y="8525539"/>
            <a:ext cx="2029781" cy="926029"/>
          </a:xfrm>
          <a:custGeom>
            <a:avLst/>
            <a:gdLst/>
            <a:ahLst/>
            <a:cxnLst/>
            <a:rect l="l" t="t" r="r" b="b"/>
            <a:pathLst>
              <a:path w="2029781" h="926029">
                <a:moveTo>
                  <a:pt x="0" y="0"/>
                </a:moveTo>
                <a:lnTo>
                  <a:pt x="2029781" y="0"/>
                </a:lnTo>
                <a:lnTo>
                  <a:pt x="2029781" y="926029"/>
                </a:lnTo>
                <a:lnTo>
                  <a:pt x="0" y="92602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613088" y="572545"/>
            <a:ext cx="17061825" cy="11938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799"/>
              </a:lnSpc>
            </a:pPr>
            <a:r>
              <a:rPr lang="en-US" sz="6999">
                <a:solidFill>
                  <a:srgbClr val="09090B"/>
                </a:solidFill>
                <a:latin typeface="DM Sans Bold"/>
              </a:rPr>
              <a:t>&gt; From ATTACKERS perspective ;</a:t>
            </a:r>
          </a:p>
        </p:txBody>
      </p:sp>
      <p:sp>
        <p:nvSpPr>
          <p:cNvPr id="11" name="Freeform 11"/>
          <p:cNvSpPr/>
          <p:nvPr/>
        </p:nvSpPr>
        <p:spPr>
          <a:xfrm>
            <a:off x="8073742" y="8875447"/>
            <a:ext cx="1902062" cy="867761"/>
          </a:xfrm>
          <a:custGeom>
            <a:avLst/>
            <a:gdLst/>
            <a:ahLst/>
            <a:cxnLst/>
            <a:rect l="l" t="t" r="r" b="b"/>
            <a:pathLst>
              <a:path w="1902062" h="867761">
                <a:moveTo>
                  <a:pt x="0" y="0"/>
                </a:moveTo>
                <a:lnTo>
                  <a:pt x="1902062" y="0"/>
                </a:lnTo>
                <a:lnTo>
                  <a:pt x="1902062" y="867760"/>
                </a:lnTo>
                <a:lnTo>
                  <a:pt x="0" y="86776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34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2472240"/>
            <a:chOff x="0" y="0"/>
            <a:chExt cx="4816593" cy="65112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651125"/>
            </a:xfrm>
            <a:custGeom>
              <a:avLst/>
              <a:gdLst/>
              <a:ahLst/>
              <a:cxnLst/>
              <a:rect l="l" t="t" r="r" b="b"/>
              <a:pathLst>
                <a:path w="4816592" h="651125">
                  <a:moveTo>
                    <a:pt x="0" y="0"/>
                  </a:moveTo>
                  <a:lnTo>
                    <a:pt x="4816592" y="0"/>
                  </a:lnTo>
                  <a:lnTo>
                    <a:pt x="4816592" y="651125"/>
                  </a:lnTo>
                  <a:lnTo>
                    <a:pt x="0" y="651125"/>
                  </a:lnTo>
                  <a:close/>
                </a:path>
              </a:pathLst>
            </a:custGeom>
            <a:solidFill>
              <a:srgbClr val="C9C4D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689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0797286" y="5152637"/>
            <a:ext cx="6462014" cy="2924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68"/>
              </a:lnSpc>
            </a:pPr>
            <a:r>
              <a:rPr lang="en-US" sz="3334">
                <a:solidFill>
                  <a:srgbClr val="FFFFFF"/>
                </a:solidFill>
                <a:latin typeface="Canva Sans"/>
              </a:rPr>
              <a:t>Passport.pdf is present in the /fs.pickle (fake) but not in the /honeyfs (real file system) ==&gt; the file cant be opened and it gives an error.</a:t>
            </a:r>
          </a:p>
        </p:txBody>
      </p:sp>
      <p:sp>
        <p:nvSpPr>
          <p:cNvPr id="6" name="Freeform 6"/>
          <p:cNvSpPr/>
          <p:nvPr/>
        </p:nvSpPr>
        <p:spPr>
          <a:xfrm>
            <a:off x="439537" y="4231275"/>
            <a:ext cx="8704463" cy="4833910"/>
          </a:xfrm>
          <a:custGeom>
            <a:avLst/>
            <a:gdLst/>
            <a:ahLst/>
            <a:cxnLst/>
            <a:rect l="l" t="t" r="r" b="b"/>
            <a:pathLst>
              <a:path w="8704463" h="4833910">
                <a:moveTo>
                  <a:pt x="0" y="0"/>
                </a:moveTo>
                <a:lnTo>
                  <a:pt x="8704463" y="0"/>
                </a:lnTo>
                <a:lnTo>
                  <a:pt x="8704463" y="4833909"/>
                </a:lnTo>
                <a:lnTo>
                  <a:pt x="0" y="483390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44684"/>
            </a:stretch>
          </a:blipFill>
        </p:spPr>
      </p:sp>
      <p:sp>
        <p:nvSpPr>
          <p:cNvPr id="7" name="AutoShape 7"/>
          <p:cNvSpPr/>
          <p:nvPr/>
        </p:nvSpPr>
        <p:spPr>
          <a:xfrm flipV="1">
            <a:off x="6151595" y="6648229"/>
            <a:ext cx="4645691" cy="1388042"/>
          </a:xfrm>
          <a:prstGeom prst="line">
            <a:avLst/>
          </a:prstGeom>
          <a:ln w="38100" cap="flat">
            <a:solidFill>
              <a:srgbClr val="FA2424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8" name="Freeform 8"/>
          <p:cNvSpPr/>
          <p:nvPr/>
        </p:nvSpPr>
        <p:spPr>
          <a:xfrm>
            <a:off x="4514740" y="7662887"/>
            <a:ext cx="1636855" cy="746768"/>
          </a:xfrm>
          <a:custGeom>
            <a:avLst/>
            <a:gdLst/>
            <a:ahLst/>
            <a:cxnLst/>
            <a:rect l="l" t="t" r="r" b="b"/>
            <a:pathLst>
              <a:path w="1636855" h="746768">
                <a:moveTo>
                  <a:pt x="0" y="0"/>
                </a:moveTo>
                <a:lnTo>
                  <a:pt x="1636855" y="0"/>
                </a:lnTo>
                <a:lnTo>
                  <a:pt x="1636855" y="746768"/>
                </a:lnTo>
                <a:lnTo>
                  <a:pt x="0" y="7467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613088" y="572545"/>
            <a:ext cx="17061825" cy="11938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799"/>
              </a:lnSpc>
            </a:pPr>
            <a:r>
              <a:rPr lang="en-US" sz="6999">
                <a:solidFill>
                  <a:srgbClr val="09090B"/>
                </a:solidFill>
                <a:latin typeface="DM Sans Bold"/>
              </a:rPr>
              <a:t>&gt; From ATTACKERS perspective ;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34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2472240"/>
            <a:chOff x="0" y="0"/>
            <a:chExt cx="4816593" cy="65112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651125"/>
            </a:xfrm>
            <a:custGeom>
              <a:avLst/>
              <a:gdLst/>
              <a:ahLst/>
              <a:cxnLst/>
              <a:rect l="l" t="t" r="r" b="b"/>
              <a:pathLst>
                <a:path w="4816592" h="651125">
                  <a:moveTo>
                    <a:pt x="0" y="0"/>
                  </a:moveTo>
                  <a:lnTo>
                    <a:pt x="4816592" y="0"/>
                  </a:lnTo>
                  <a:lnTo>
                    <a:pt x="4816592" y="651125"/>
                  </a:lnTo>
                  <a:lnTo>
                    <a:pt x="0" y="651125"/>
                  </a:lnTo>
                  <a:close/>
                </a:path>
              </a:pathLst>
            </a:custGeom>
            <a:solidFill>
              <a:srgbClr val="C9C4D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689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613088" y="572545"/>
            <a:ext cx="17061825" cy="11938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799"/>
              </a:lnSpc>
            </a:pPr>
            <a:r>
              <a:rPr lang="en-US" sz="6999">
                <a:solidFill>
                  <a:srgbClr val="09090B"/>
                </a:solidFill>
                <a:latin typeface="DM Sans Bold"/>
              </a:rPr>
              <a:t>&gt; From ATTACKERS perspective ;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337843" y="3793925"/>
            <a:ext cx="13963625" cy="118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Using similar Lures we can ensure that we waste as much time as possible when attackers try to attacks the server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37843" y="5419995"/>
            <a:ext cx="13963625" cy="1780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We can implement malicious files to gain reverse shell access to the attackers computer by using Lures like Cryptokeys.txt or Passwords.key etc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37843" y="7648210"/>
            <a:ext cx="13963625" cy="118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With this, the successful implementation of Lures in the cowrie honeypot is completed.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C4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0"/>
            <a:ext cx="9144000" cy="10287000"/>
            <a:chOff x="0" y="0"/>
            <a:chExt cx="2408296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08296" cy="2709333"/>
            </a:xfrm>
            <a:custGeom>
              <a:avLst/>
              <a:gdLst/>
              <a:ahLst/>
              <a:cxnLst/>
              <a:rect l="l" t="t" r="r" b="b"/>
              <a:pathLst>
                <a:path w="2408296" h="2709333">
                  <a:moveTo>
                    <a:pt x="0" y="0"/>
                  </a:moveTo>
                  <a:lnTo>
                    <a:pt x="2408296" y="0"/>
                  </a:lnTo>
                  <a:lnTo>
                    <a:pt x="240829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776CF8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408296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541305">
            <a:off x="2693492" y="473054"/>
            <a:ext cx="12156515" cy="8214211"/>
            <a:chOff x="0" y="0"/>
            <a:chExt cx="16208686" cy="10952282"/>
          </a:xfrm>
        </p:grpSpPr>
        <p:sp>
          <p:nvSpPr>
            <p:cNvPr id="6" name="TextBox 6"/>
            <p:cNvSpPr txBox="1"/>
            <p:nvPr/>
          </p:nvSpPr>
          <p:spPr>
            <a:xfrm rot="-592460">
              <a:off x="362960" y="1748100"/>
              <a:ext cx="15309696" cy="46448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214"/>
                </a:lnSpc>
                <a:spcBef>
                  <a:spcPct val="0"/>
                </a:spcBef>
              </a:pPr>
              <a:r>
                <a:rPr lang="en-US" sz="25214">
                  <a:solidFill>
                    <a:srgbClr val="4341D4"/>
                  </a:solidFill>
                  <a:latin typeface="Bukhari Script Bold"/>
                </a:rPr>
                <a:t>Thank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 rot="-515361">
              <a:off x="2012112" y="5775158"/>
              <a:ext cx="13962181" cy="41581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93"/>
                </a:lnSpc>
                <a:spcBef>
                  <a:spcPct val="0"/>
                </a:spcBef>
              </a:pPr>
              <a:r>
                <a:rPr lang="en-US" sz="22693">
                  <a:solidFill>
                    <a:srgbClr val="4341D4"/>
                  </a:solidFill>
                  <a:latin typeface="Bukhari Script Bold"/>
                </a:rPr>
                <a:t>you!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34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2674931"/>
            <a:chOff x="0" y="0"/>
            <a:chExt cx="4816593" cy="70450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704508"/>
            </a:xfrm>
            <a:custGeom>
              <a:avLst/>
              <a:gdLst/>
              <a:ahLst/>
              <a:cxnLst/>
              <a:rect l="l" t="t" r="r" b="b"/>
              <a:pathLst>
                <a:path w="4816592" h="704508">
                  <a:moveTo>
                    <a:pt x="0" y="0"/>
                  </a:moveTo>
                  <a:lnTo>
                    <a:pt x="4816592" y="0"/>
                  </a:lnTo>
                  <a:lnTo>
                    <a:pt x="4816592" y="704508"/>
                  </a:lnTo>
                  <a:lnTo>
                    <a:pt x="0" y="704508"/>
                  </a:lnTo>
                  <a:close/>
                </a:path>
              </a:pathLst>
            </a:custGeom>
            <a:solidFill>
              <a:srgbClr val="C9C4D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7426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87430" y="582419"/>
            <a:ext cx="12760407" cy="3532813"/>
            <a:chOff x="0" y="0"/>
            <a:chExt cx="17013877" cy="4710418"/>
          </a:xfrm>
        </p:grpSpPr>
        <p:sp>
          <p:nvSpPr>
            <p:cNvPr id="6" name="TextBox 6"/>
            <p:cNvSpPr txBox="1"/>
            <p:nvPr/>
          </p:nvSpPr>
          <p:spPr>
            <a:xfrm>
              <a:off x="0" y="1163943"/>
              <a:ext cx="17013877" cy="35464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0560"/>
                </a:lnSpc>
              </a:pPr>
              <a:r>
                <a:rPr lang="en-US" sz="8800">
                  <a:solidFill>
                    <a:srgbClr val="000000"/>
                  </a:solidFill>
                  <a:latin typeface="DM Sans Bold"/>
                </a:rPr>
                <a:t>INTERNSHIP REPORT </a:t>
              </a:r>
              <a:r>
                <a:rPr lang="en-US" sz="8800">
                  <a:solidFill>
                    <a:srgbClr val="FFFFFF"/>
                  </a:solidFill>
                  <a:latin typeface="DM Sans Bold"/>
                </a:rPr>
                <a:t>PLAN 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7013877" cy="525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400" spc="62">
                  <a:solidFill>
                    <a:srgbClr val="000000"/>
                  </a:solidFill>
                  <a:latin typeface="DM Sans"/>
                </a:rPr>
                <a:t>MITRE ENGAGE AND IMPLEMENTATION OF AFFECT GOAL USING HONEYPOTS</a:t>
              </a: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3501356" y="5067300"/>
            <a:ext cx="11565474" cy="6629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460"/>
              </a:lnSpc>
            </a:pPr>
            <a:r>
              <a:rPr lang="en-US" sz="3900" strike="sngStrike">
                <a:solidFill>
                  <a:srgbClr val="737373"/>
                </a:solidFill>
                <a:latin typeface="Canva Sans Bold"/>
              </a:rPr>
              <a:t>Month 1: Orientation and Goal Selection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501356" y="6489986"/>
            <a:ext cx="12249799" cy="6629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460"/>
              </a:lnSpc>
            </a:pPr>
            <a:r>
              <a:rPr lang="en-US" sz="3900">
                <a:solidFill>
                  <a:srgbClr val="FFFFFF"/>
                </a:solidFill>
                <a:latin typeface="Canva Sans Bold"/>
              </a:rPr>
              <a:t>Month 2: </a:t>
            </a:r>
            <a:r>
              <a:rPr lang="en-US" sz="3900" u="sng">
                <a:solidFill>
                  <a:srgbClr val="FFFFFF"/>
                </a:solidFill>
                <a:latin typeface="Canva Sans Bold"/>
              </a:rPr>
              <a:t>Proposal</a:t>
            </a:r>
            <a:r>
              <a:rPr lang="en-US" sz="3900" u="sng" strike="sngStrike">
                <a:solidFill>
                  <a:srgbClr val="737373"/>
                </a:solidFill>
                <a:latin typeface="Canva Sans Bold"/>
              </a:rPr>
              <a:t> </a:t>
            </a:r>
            <a:r>
              <a:rPr lang="en-US" sz="3900" u="sng">
                <a:solidFill>
                  <a:srgbClr val="FFFFFF"/>
                </a:solidFill>
                <a:latin typeface="Canva Sans Bold"/>
              </a:rPr>
              <a:t>and Planning for Honeypot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501356" y="7914925"/>
            <a:ext cx="12763432" cy="6629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460"/>
              </a:lnSpc>
            </a:pPr>
            <a:r>
              <a:rPr lang="en-US" sz="3900">
                <a:solidFill>
                  <a:srgbClr val="FFFFFF"/>
                </a:solidFill>
                <a:latin typeface="Canva Sans Bold"/>
              </a:rPr>
              <a:t>Month 3: Implementation and Documentation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34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2503351"/>
            <a:chOff x="0" y="0"/>
            <a:chExt cx="4816593" cy="65931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659319"/>
            </a:xfrm>
            <a:custGeom>
              <a:avLst/>
              <a:gdLst/>
              <a:ahLst/>
              <a:cxnLst/>
              <a:rect l="l" t="t" r="r" b="b"/>
              <a:pathLst>
                <a:path w="4816592" h="659319">
                  <a:moveTo>
                    <a:pt x="0" y="0"/>
                  </a:moveTo>
                  <a:lnTo>
                    <a:pt x="4816592" y="0"/>
                  </a:lnTo>
                  <a:lnTo>
                    <a:pt x="4816592" y="659319"/>
                  </a:lnTo>
                  <a:lnTo>
                    <a:pt x="0" y="659319"/>
                  </a:lnTo>
                  <a:close/>
                </a:path>
              </a:pathLst>
            </a:custGeom>
            <a:solidFill>
              <a:srgbClr val="C9C4D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6974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028700" y="588100"/>
            <a:ext cx="9884762" cy="11938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799"/>
              </a:lnSpc>
            </a:pPr>
            <a:r>
              <a:rPr lang="en-US" sz="6999" spc="34">
                <a:solidFill>
                  <a:srgbClr val="181712"/>
                </a:solidFill>
                <a:latin typeface="DM Sans Bold"/>
              </a:rPr>
              <a:t>Goals for this week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704109" y="1715226"/>
            <a:ext cx="8896317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09090B"/>
                </a:solidFill>
                <a:latin typeface="Canva Sans"/>
              </a:rPr>
              <a:t>As mentioned in my last week report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704109" y="4022593"/>
            <a:ext cx="13442102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&gt; Create a new fs.pickle for the cowrie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704109" y="5108953"/>
            <a:ext cx="13779769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&gt; Create a new honeyfs file system in cowrie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704109" y="6194168"/>
            <a:ext cx="12983408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&gt; Integrate both and deploy Cowrie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704109" y="7281674"/>
            <a:ext cx="11776288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&gt; Real implementation of ‘Lures’ of Affect goal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704109" y="8368034"/>
            <a:ext cx="16184453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&gt; Search for other possible implementations for any Affect goal approaches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34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3120398"/>
            <a:chOff x="0" y="0"/>
            <a:chExt cx="4816593" cy="8218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821833"/>
            </a:xfrm>
            <a:custGeom>
              <a:avLst/>
              <a:gdLst/>
              <a:ahLst/>
              <a:cxnLst/>
              <a:rect l="l" t="t" r="r" b="b"/>
              <a:pathLst>
                <a:path w="4816592" h="821833">
                  <a:moveTo>
                    <a:pt x="0" y="0"/>
                  </a:moveTo>
                  <a:lnTo>
                    <a:pt x="4816592" y="0"/>
                  </a:lnTo>
                  <a:lnTo>
                    <a:pt x="4816592" y="821833"/>
                  </a:lnTo>
                  <a:lnTo>
                    <a:pt x="0" y="821833"/>
                  </a:lnTo>
                  <a:close/>
                </a:path>
              </a:pathLst>
            </a:custGeom>
            <a:solidFill>
              <a:srgbClr val="C9C4D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8599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432962" y="3737405"/>
            <a:ext cx="14581894" cy="2800879"/>
          </a:xfrm>
          <a:custGeom>
            <a:avLst/>
            <a:gdLst/>
            <a:ahLst/>
            <a:cxnLst/>
            <a:rect l="l" t="t" r="r" b="b"/>
            <a:pathLst>
              <a:path w="14581894" h="2800879">
                <a:moveTo>
                  <a:pt x="0" y="0"/>
                </a:moveTo>
                <a:lnTo>
                  <a:pt x="14581894" y="0"/>
                </a:lnTo>
                <a:lnTo>
                  <a:pt x="14581894" y="2800878"/>
                </a:lnTo>
                <a:lnTo>
                  <a:pt x="0" y="28008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786245" y="790592"/>
            <a:ext cx="15342114" cy="11938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799"/>
              </a:lnSpc>
            </a:pPr>
            <a:r>
              <a:rPr lang="en-US" sz="6999">
                <a:solidFill>
                  <a:srgbClr val="000000"/>
                </a:solidFill>
                <a:latin typeface="DM Sans Bold"/>
              </a:rPr>
              <a:t>&gt; ERROR !! </a:t>
            </a:r>
          </a:p>
        </p:txBody>
      </p:sp>
      <p:sp>
        <p:nvSpPr>
          <p:cNvPr id="7" name="AutoShape 7"/>
          <p:cNvSpPr/>
          <p:nvPr/>
        </p:nvSpPr>
        <p:spPr>
          <a:xfrm>
            <a:off x="2627970" y="6020387"/>
            <a:ext cx="15240" cy="2543641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AutoShape 8"/>
          <p:cNvSpPr/>
          <p:nvPr/>
        </p:nvSpPr>
        <p:spPr>
          <a:xfrm>
            <a:off x="4447064" y="6020273"/>
            <a:ext cx="3612667" cy="2543869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TextBox 9"/>
          <p:cNvSpPr txBox="1"/>
          <p:nvPr/>
        </p:nvSpPr>
        <p:spPr>
          <a:xfrm>
            <a:off x="1565029" y="8497467"/>
            <a:ext cx="13718954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F5F5F5"/>
                </a:solidFill>
                <a:latin typeface="Canva Sans"/>
              </a:rPr>
              <a:t>Error due to the Docker container being in a read only state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472943" y="1962486"/>
            <a:ext cx="15342114" cy="5803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60"/>
              </a:lnSpc>
            </a:pPr>
            <a:r>
              <a:rPr lang="en-US" sz="3400">
                <a:solidFill>
                  <a:srgbClr val="000000"/>
                </a:solidFill>
                <a:latin typeface="DM Sans"/>
              </a:rPr>
              <a:t>As of last week reporting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34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3293630"/>
            <a:chOff x="0" y="0"/>
            <a:chExt cx="4816593" cy="86745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867458"/>
            </a:xfrm>
            <a:custGeom>
              <a:avLst/>
              <a:gdLst/>
              <a:ahLst/>
              <a:cxnLst/>
              <a:rect l="l" t="t" r="r" b="b"/>
              <a:pathLst>
                <a:path w="4816592" h="867458">
                  <a:moveTo>
                    <a:pt x="0" y="0"/>
                  </a:moveTo>
                  <a:lnTo>
                    <a:pt x="4816592" y="0"/>
                  </a:lnTo>
                  <a:lnTo>
                    <a:pt x="4816592" y="867458"/>
                  </a:lnTo>
                  <a:lnTo>
                    <a:pt x="0" y="867458"/>
                  </a:lnTo>
                  <a:close/>
                </a:path>
              </a:pathLst>
            </a:custGeom>
            <a:solidFill>
              <a:srgbClr val="C9C4D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9055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0788562" y="448280"/>
            <a:ext cx="7042330" cy="9430177"/>
          </a:xfrm>
          <a:custGeom>
            <a:avLst/>
            <a:gdLst/>
            <a:ahLst/>
            <a:cxnLst/>
            <a:rect l="l" t="t" r="r" b="b"/>
            <a:pathLst>
              <a:path w="7042330" h="9430177">
                <a:moveTo>
                  <a:pt x="0" y="0"/>
                </a:moveTo>
                <a:lnTo>
                  <a:pt x="7042331" y="0"/>
                </a:lnTo>
                <a:lnTo>
                  <a:pt x="7042331" y="9430177"/>
                </a:lnTo>
                <a:lnTo>
                  <a:pt x="0" y="94301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AutoShape 6"/>
          <p:cNvSpPr/>
          <p:nvPr/>
        </p:nvSpPr>
        <p:spPr>
          <a:xfrm flipH="1">
            <a:off x="8650571" y="8302066"/>
            <a:ext cx="3551379" cy="8141"/>
          </a:xfrm>
          <a:prstGeom prst="line">
            <a:avLst/>
          </a:prstGeom>
          <a:ln w="38100" cap="flat">
            <a:solidFill>
              <a:srgbClr val="FF313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TextBox 7"/>
          <p:cNvSpPr txBox="1"/>
          <p:nvPr/>
        </p:nvSpPr>
        <p:spPr>
          <a:xfrm>
            <a:off x="786245" y="790592"/>
            <a:ext cx="15342114" cy="11938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799"/>
              </a:lnSpc>
            </a:pPr>
            <a:r>
              <a:rPr lang="en-US" sz="6999">
                <a:solidFill>
                  <a:srgbClr val="000000"/>
                </a:solidFill>
                <a:latin typeface="DM Sans Bold"/>
              </a:rPr>
              <a:t>&gt; Why ??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17136" y="7695844"/>
            <a:ext cx="8033435" cy="118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F5F5F5"/>
                </a:solidFill>
                <a:latin typeface="Canva Sans"/>
              </a:rPr>
              <a:t>Error due to the Docker container being in a read only state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34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2575680"/>
            <a:chOff x="0" y="0"/>
            <a:chExt cx="4816593" cy="67836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678368"/>
            </a:xfrm>
            <a:custGeom>
              <a:avLst/>
              <a:gdLst/>
              <a:ahLst/>
              <a:cxnLst/>
              <a:rect l="l" t="t" r="r" b="b"/>
              <a:pathLst>
                <a:path w="4816592" h="678368">
                  <a:moveTo>
                    <a:pt x="0" y="0"/>
                  </a:moveTo>
                  <a:lnTo>
                    <a:pt x="4816592" y="0"/>
                  </a:lnTo>
                  <a:lnTo>
                    <a:pt x="4816592" y="678368"/>
                  </a:lnTo>
                  <a:lnTo>
                    <a:pt x="0" y="678368"/>
                  </a:lnTo>
                  <a:close/>
                </a:path>
              </a:pathLst>
            </a:custGeom>
            <a:solidFill>
              <a:srgbClr val="C9C4D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7164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786245" y="624264"/>
            <a:ext cx="15342114" cy="11938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799"/>
              </a:lnSpc>
            </a:pPr>
            <a:r>
              <a:rPr lang="en-US" sz="6999">
                <a:solidFill>
                  <a:srgbClr val="000000"/>
                </a:solidFill>
                <a:latin typeface="DM Sans Bold"/>
              </a:rPr>
              <a:t>&gt; How to solve ??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653299" y="3660358"/>
            <a:ext cx="15185190" cy="118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Before  installing the Honeypot, We need to configure the docker-compose.yml file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653299" y="5310587"/>
            <a:ext cx="14475061" cy="118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Once configured, create an iso file using ./makeiso and use the iso file to create a vm and install the Honeypot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289231" y="1741865"/>
            <a:ext cx="8336143" cy="606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latin typeface="DM Sans"/>
              </a:rPr>
              <a:t>Thanks to Howard ; )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653299" y="6957777"/>
            <a:ext cx="14475061" cy="118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Once installed remove the old container and reconfigure the new container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653299" y="8604967"/>
            <a:ext cx="14475061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Finally set-up the fs in the pickle file and honeyfs directory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34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2575680"/>
            <a:chOff x="0" y="0"/>
            <a:chExt cx="4816593" cy="67836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678368"/>
            </a:xfrm>
            <a:custGeom>
              <a:avLst/>
              <a:gdLst/>
              <a:ahLst/>
              <a:cxnLst/>
              <a:rect l="l" t="t" r="r" b="b"/>
              <a:pathLst>
                <a:path w="4816592" h="678368">
                  <a:moveTo>
                    <a:pt x="0" y="0"/>
                  </a:moveTo>
                  <a:lnTo>
                    <a:pt x="4816592" y="0"/>
                  </a:lnTo>
                  <a:lnTo>
                    <a:pt x="4816592" y="678368"/>
                  </a:lnTo>
                  <a:lnTo>
                    <a:pt x="0" y="678368"/>
                  </a:lnTo>
                  <a:close/>
                </a:path>
              </a:pathLst>
            </a:custGeom>
            <a:solidFill>
              <a:srgbClr val="C9C4D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7164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028700" y="3109080"/>
            <a:ext cx="10496937" cy="737922"/>
          </a:xfrm>
          <a:custGeom>
            <a:avLst/>
            <a:gdLst/>
            <a:ahLst/>
            <a:cxnLst/>
            <a:rect l="l" t="t" r="r" b="b"/>
            <a:pathLst>
              <a:path w="10496937" h="737922">
                <a:moveTo>
                  <a:pt x="0" y="0"/>
                </a:moveTo>
                <a:lnTo>
                  <a:pt x="10496937" y="0"/>
                </a:lnTo>
                <a:lnTo>
                  <a:pt x="10496937" y="737921"/>
                </a:lnTo>
                <a:lnTo>
                  <a:pt x="0" y="73792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10768271">
            <a:off x="9146209" y="3031957"/>
            <a:ext cx="1059892" cy="483545"/>
          </a:xfrm>
          <a:custGeom>
            <a:avLst/>
            <a:gdLst/>
            <a:ahLst/>
            <a:cxnLst/>
            <a:rect l="l" t="t" r="r" b="b"/>
            <a:pathLst>
              <a:path w="1059892" h="483545">
                <a:moveTo>
                  <a:pt x="0" y="0"/>
                </a:moveTo>
                <a:lnTo>
                  <a:pt x="1059891" y="0"/>
                </a:lnTo>
                <a:lnTo>
                  <a:pt x="1059891" y="483545"/>
                </a:lnTo>
                <a:lnTo>
                  <a:pt x="0" y="4835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028700" y="4534808"/>
            <a:ext cx="10496937" cy="2428244"/>
          </a:xfrm>
          <a:custGeom>
            <a:avLst/>
            <a:gdLst/>
            <a:ahLst/>
            <a:cxnLst/>
            <a:rect l="l" t="t" r="r" b="b"/>
            <a:pathLst>
              <a:path w="10496937" h="2428244">
                <a:moveTo>
                  <a:pt x="0" y="0"/>
                </a:moveTo>
                <a:lnTo>
                  <a:pt x="10496937" y="0"/>
                </a:lnTo>
                <a:lnTo>
                  <a:pt x="10496937" y="2428244"/>
                </a:lnTo>
                <a:lnTo>
                  <a:pt x="0" y="242824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142667" b="-259395"/>
            </a:stretch>
          </a:blipFill>
        </p:spPr>
      </p:sp>
      <p:sp>
        <p:nvSpPr>
          <p:cNvPr id="8" name="AutoShape 8"/>
          <p:cNvSpPr/>
          <p:nvPr/>
        </p:nvSpPr>
        <p:spPr>
          <a:xfrm flipV="1">
            <a:off x="2682183" y="3515491"/>
            <a:ext cx="6996203" cy="1874627"/>
          </a:xfrm>
          <a:prstGeom prst="line">
            <a:avLst/>
          </a:prstGeom>
          <a:ln w="38100" cap="flat">
            <a:solidFill>
              <a:srgbClr val="FF313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Freeform 9"/>
          <p:cNvSpPr/>
          <p:nvPr/>
        </p:nvSpPr>
        <p:spPr>
          <a:xfrm>
            <a:off x="1028700" y="7693350"/>
            <a:ext cx="10496937" cy="2255656"/>
          </a:xfrm>
          <a:custGeom>
            <a:avLst/>
            <a:gdLst/>
            <a:ahLst/>
            <a:cxnLst/>
            <a:rect l="l" t="t" r="r" b="b"/>
            <a:pathLst>
              <a:path w="10496937" h="2255656">
                <a:moveTo>
                  <a:pt x="0" y="0"/>
                </a:moveTo>
                <a:lnTo>
                  <a:pt x="10496937" y="0"/>
                </a:lnTo>
                <a:lnTo>
                  <a:pt x="10496937" y="2255656"/>
                </a:lnTo>
                <a:lnTo>
                  <a:pt x="0" y="225565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r="-2071"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786245" y="624264"/>
            <a:ext cx="15342114" cy="11938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799"/>
              </a:lnSpc>
            </a:pPr>
            <a:r>
              <a:rPr lang="en-US" sz="6999">
                <a:solidFill>
                  <a:srgbClr val="000000"/>
                </a:solidFill>
                <a:latin typeface="DM Sans Bold"/>
              </a:rPr>
              <a:t>&gt; How to Solve ??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791200" y="7036402"/>
            <a:ext cx="11261341" cy="5803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 dirty="0">
                <a:solidFill>
                  <a:srgbClr val="FFFFFF"/>
                </a:solidFill>
                <a:latin typeface="Canva Sans"/>
              </a:rPr>
              <a:t>Once container is stopped, remove the old container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34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2575680"/>
            <a:chOff x="0" y="0"/>
            <a:chExt cx="4816593" cy="67836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678368"/>
            </a:xfrm>
            <a:custGeom>
              <a:avLst/>
              <a:gdLst/>
              <a:ahLst/>
              <a:cxnLst/>
              <a:rect l="l" t="t" r="r" b="b"/>
              <a:pathLst>
                <a:path w="4816592" h="678368">
                  <a:moveTo>
                    <a:pt x="0" y="0"/>
                  </a:moveTo>
                  <a:lnTo>
                    <a:pt x="4816592" y="0"/>
                  </a:lnTo>
                  <a:lnTo>
                    <a:pt x="4816592" y="678368"/>
                  </a:lnTo>
                  <a:lnTo>
                    <a:pt x="0" y="678368"/>
                  </a:lnTo>
                  <a:close/>
                </a:path>
              </a:pathLst>
            </a:custGeom>
            <a:solidFill>
              <a:srgbClr val="C9C4D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7164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0916156" y="757614"/>
            <a:ext cx="6919724" cy="8827936"/>
          </a:xfrm>
          <a:custGeom>
            <a:avLst/>
            <a:gdLst/>
            <a:ahLst/>
            <a:cxnLst/>
            <a:rect l="l" t="t" r="r" b="b"/>
            <a:pathLst>
              <a:path w="6919724" h="8827936">
                <a:moveTo>
                  <a:pt x="0" y="0"/>
                </a:moveTo>
                <a:lnTo>
                  <a:pt x="6919724" y="0"/>
                </a:lnTo>
                <a:lnTo>
                  <a:pt x="6919724" y="8827936"/>
                </a:lnTo>
                <a:lnTo>
                  <a:pt x="0" y="88279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50274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2794331" y="6522853"/>
            <a:ext cx="1154820" cy="526853"/>
          </a:xfrm>
          <a:custGeom>
            <a:avLst/>
            <a:gdLst/>
            <a:ahLst/>
            <a:cxnLst/>
            <a:rect l="l" t="t" r="r" b="b"/>
            <a:pathLst>
              <a:path w="1154820" h="526853">
                <a:moveTo>
                  <a:pt x="0" y="0"/>
                </a:moveTo>
                <a:lnTo>
                  <a:pt x="1154820" y="0"/>
                </a:lnTo>
                <a:lnTo>
                  <a:pt x="1154820" y="526853"/>
                </a:lnTo>
                <a:lnTo>
                  <a:pt x="0" y="5268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786245" y="624264"/>
            <a:ext cx="15342114" cy="11938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799"/>
              </a:lnSpc>
            </a:pPr>
            <a:r>
              <a:rPr lang="en-US" sz="6999">
                <a:solidFill>
                  <a:srgbClr val="000000"/>
                </a:solidFill>
                <a:latin typeface="DM Sans Bold"/>
              </a:rPr>
              <a:t>&gt; How to solve ??</a:t>
            </a:r>
          </a:p>
        </p:txBody>
      </p:sp>
      <p:sp>
        <p:nvSpPr>
          <p:cNvPr id="8" name="AutoShape 8"/>
          <p:cNvSpPr/>
          <p:nvPr/>
        </p:nvSpPr>
        <p:spPr>
          <a:xfrm>
            <a:off x="10079669" y="8337533"/>
            <a:ext cx="7065235" cy="19050"/>
          </a:xfrm>
          <a:prstGeom prst="line">
            <a:avLst/>
          </a:prstGeom>
          <a:ln w="38100" cap="flat">
            <a:solidFill>
              <a:srgbClr val="FF3131"/>
            </a:solidFill>
            <a:prstDash val="sysDash"/>
            <a:headEnd type="none" w="sm" len="sm"/>
            <a:tailEnd type="none" w="sm" len="sm"/>
          </a:ln>
        </p:spPr>
      </p:sp>
      <p:sp>
        <p:nvSpPr>
          <p:cNvPr id="9" name="TextBox 9"/>
          <p:cNvSpPr txBox="1"/>
          <p:nvPr/>
        </p:nvSpPr>
        <p:spPr>
          <a:xfrm>
            <a:off x="1717405" y="6456178"/>
            <a:ext cx="5284595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Set Read-only to False</a:t>
            </a:r>
          </a:p>
        </p:txBody>
      </p:sp>
      <p:sp>
        <p:nvSpPr>
          <p:cNvPr id="10" name="AutoShape 10"/>
          <p:cNvSpPr/>
          <p:nvPr/>
        </p:nvSpPr>
        <p:spPr>
          <a:xfrm>
            <a:off x="7002000" y="6779710"/>
            <a:ext cx="5792331" cy="6569"/>
          </a:xfrm>
          <a:prstGeom prst="line">
            <a:avLst/>
          </a:prstGeom>
          <a:ln w="38100" cap="flat">
            <a:solidFill>
              <a:srgbClr val="FF313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TextBox 11"/>
          <p:cNvSpPr txBox="1"/>
          <p:nvPr/>
        </p:nvSpPr>
        <p:spPr>
          <a:xfrm>
            <a:off x="1598658" y="7713963"/>
            <a:ext cx="8481010" cy="118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Two new volumes added to handle fs.pickle and honeyfs directory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717405" y="3317019"/>
            <a:ext cx="8243516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Open docker-compose.yml and edit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858</Words>
  <Application>Microsoft Office PowerPoint</Application>
  <PresentationFormat>Custom</PresentationFormat>
  <Paragraphs>84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6" baseType="lpstr">
      <vt:lpstr>Calibri</vt:lpstr>
      <vt:lpstr>DM Sans</vt:lpstr>
      <vt:lpstr>Canva Sans Bold</vt:lpstr>
      <vt:lpstr>Canva Sans Italics</vt:lpstr>
      <vt:lpstr>Canva Sans</vt:lpstr>
      <vt:lpstr>Arial</vt:lpstr>
      <vt:lpstr>Bukhari Script Bold</vt:lpstr>
      <vt:lpstr>DM Sans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Week 8</dc:title>
  <cp:lastModifiedBy>user</cp:lastModifiedBy>
  <cp:revision>2</cp:revision>
  <dcterms:created xsi:type="dcterms:W3CDTF">2006-08-16T00:00:00Z</dcterms:created>
  <dcterms:modified xsi:type="dcterms:W3CDTF">2023-10-29T19:54:49Z</dcterms:modified>
  <dc:identifier>DAFypzqcyIM</dc:identifier>
</cp:coreProperties>
</file>